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64" r:id="rId5"/>
    <p:sldId id="266" r:id="rId6"/>
    <p:sldId id="267" r:id="rId7"/>
    <p:sldId id="265"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4" r:id="rId24"/>
    <p:sldId id="283" r:id="rId25"/>
    <p:sldId id="285" r:id="rId26"/>
    <p:sldId id="286" r:id="rId27"/>
    <p:sldId id="287" r:id="rId28"/>
    <p:sldId id="288" r:id="rId29"/>
    <p:sldId id="289" r:id="rId30"/>
    <p:sldId id="290" r:id="rId31"/>
    <p:sldId id="291" r:id="rId32"/>
    <p:sldId id="293" r:id="rId33"/>
    <p:sldId id="292" r:id="rId34"/>
    <p:sldId id="294" r:id="rId35"/>
    <p:sldId id="295" r:id="rId36"/>
    <p:sldId id="296"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1" autoAdjust="0"/>
    <p:restoredTop sz="94660"/>
  </p:normalViewPr>
  <p:slideViewPr>
    <p:cSldViewPr snapToGrid="0">
      <p:cViewPr varScale="1">
        <p:scale>
          <a:sx n="73" d="100"/>
          <a:sy n="73" d="100"/>
        </p:scale>
        <p:origin x="72"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4/21/2018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4.</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flipH="1">
            <a:off x="7536641" y="2236701"/>
            <a:ext cx="3148775" cy="4349932"/>
          </a:xfrm>
        </p:spPr>
        <p:txBody>
          <a:bodyPr>
            <a:normAutofit/>
          </a:bodyPr>
          <a:lstStyle/>
          <a:p>
            <a:r>
              <a:rPr lang="nl-NL" sz="2500" dirty="0" smtClean="0"/>
              <a:t>Invloed toetreders: meer aanbod, hogere evenwichtshoeveelheid, lagere evenwichtsprijs.</a:t>
            </a:r>
            <a:endParaRPr lang="nl-NL" sz="2500" dirty="0"/>
          </a:p>
        </p:txBody>
      </p:sp>
      <p:pic>
        <p:nvPicPr>
          <p:cNvPr id="4" name="Afbeelding 3"/>
          <p:cNvPicPr>
            <a:picLocks noChangeAspect="1"/>
          </p:cNvPicPr>
          <p:nvPr/>
        </p:nvPicPr>
        <p:blipFill>
          <a:blip r:embed="rId2"/>
          <a:stretch>
            <a:fillRect/>
          </a:stretch>
        </p:blipFill>
        <p:spPr>
          <a:xfrm>
            <a:off x="-413521" y="-91440"/>
            <a:ext cx="7989978" cy="6984374"/>
          </a:xfrm>
          <a:prstGeom prst="rect">
            <a:avLst/>
          </a:prstGeom>
        </p:spPr>
      </p:pic>
    </p:spTree>
    <p:extLst>
      <p:ext uri="{BB962C8B-B14F-4D97-AF65-F5344CB8AC3E}">
        <p14:creationId xmlns:p14="http://schemas.microsoft.com/office/powerpoint/2010/main" val="196024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elasticiteit</a:t>
            </a:r>
            <a:endParaRPr lang="nl-NL" dirty="0"/>
          </a:p>
        </p:txBody>
      </p:sp>
      <p:sp>
        <p:nvSpPr>
          <p:cNvPr id="3" name="Tijdelijke aanduiding voor inhoud 2"/>
          <p:cNvSpPr>
            <a:spLocks noGrp="1"/>
          </p:cNvSpPr>
          <p:nvPr>
            <p:ph idx="1"/>
          </p:nvPr>
        </p:nvSpPr>
        <p:spPr>
          <a:xfrm>
            <a:off x="339634" y="1240971"/>
            <a:ext cx="8934368" cy="4800391"/>
          </a:xfrm>
        </p:spPr>
        <p:txBody>
          <a:bodyPr>
            <a:noAutofit/>
          </a:bodyPr>
          <a:lstStyle/>
          <a:p>
            <a:r>
              <a:rPr lang="nl-NL" sz="2500" dirty="0" smtClean="0"/>
              <a:t>Op alle andere marktvormen kunnen de aanbieders de prijs iets veranderen.</a:t>
            </a:r>
          </a:p>
          <a:p>
            <a:r>
              <a:rPr lang="nl-NL" sz="2500" dirty="0" smtClean="0"/>
              <a:t>Zodoende willen aanbieders graag weten.</a:t>
            </a:r>
          </a:p>
          <a:p>
            <a:r>
              <a:rPr lang="nl-NL" sz="2500" dirty="0" smtClean="0"/>
              <a:t>Wat is het effect van mijn prijsverandering. </a:t>
            </a:r>
            <a:r>
              <a:rPr lang="nl-NL" sz="2500" dirty="0" smtClean="0">
                <a:sym typeface="Wingdings" panose="05000000000000000000" pitchFamily="2" charset="2"/>
              </a:rPr>
              <a:t> elasticiteit</a:t>
            </a:r>
          </a:p>
          <a:p>
            <a:endParaRPr lang="nl-NL" sz="2500" dirty="0">
              <a:sym typeface="Wingdings" panose="05000000000000000000" pitchFamily="2" charset="2"/>
            </a:endParaRPr>
          </a:p>
          <a:p>
            <a:r>
              <a:rPr lang="nl-NL" sz="2500" dirty="0" smtClean="0">
                <a:sym typeface="Wingdings" panose="05000000000000000000" pitchFamily="2" charset="2"/>
              </a:rPr>
              <a:t>Prijselasticiteit:</a:t>
            </a:r>
          </a:p>
          <a:p>
            <a:r>
              <a:rPr lang="nl-NL" sz="2500" u="sng" dirty="0" smtClean="0">
                <a:sym typeface="Wingdings" panose="05000000000000000000" pitchFamily="2" charset="2"/>
              </a:rPr>
              <a:t>% verandering hoeveelheid.</a:t>
            </a:r>
          </a:p>
          <a:p>
            <a:r>
              <a:rPr lang="nl-NL" sz="2500" dirty="0" smtClean="0">
                <a:sym typeface="Wingdings" panose="05000000000000000000" pitchFamily="2" charset="2"/>
              </a:rPr>
              <a:t>% verandering prijs.</a:t>
            </a:r>
          </a:p>
          <a:p>
            <a:endParaRPr lang="nl-NL" sz="2500" dirty="0">
              <a:sym typeface="Wingdings" panose="05000000000000000000" pitchFamily="2" charset="2"/>
            </a:endParaRPr>
          </a:p>
          <a:p>
            <a:r>
              <a:rPr lang="nl-NL" sz="2500" dirty="0" smtClean="0">
                <a:sym typeface="Wingdings" panose="05000000000000000000" pitchFamily="2" charset="2"/>
              </a:rPr>
              <a:t>Tussen -1 en 1 = inelastisch.</a:t>
            </a:r>
          </a:p>
          <a:p>
            <a:r>
              <a:rPr lang="nl-NL" sz="2500" dirty="0" smtClean="0">
                <a:sym typeface="Wingdings" panose="05000000000000000000" pitchFamily="2" charset="2"/>
              </a:rPr>
              <a:t>Groter dan 1 of kleiner dan -1 = elastisch.</a:t>
            </a:r>
          </a:p>
          <a:p>
            <a:endParaRPr lang="nl-NL" sz="2500" dirty="0" smtClean="0"/>
          </a:p>
        </p:txBody>
      </p:sp>
    </p:spTree>
    <p:extLst>
      <p:ext uri="{BB962C8B-B14F-4D97-AF65-F5344CB8AC3E}">
        <p14:creationId xmlns:p14="http://schemas.microsoft.com/office/powerpoint/2010/main" val="3318804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Maak opgaves 1.7 en 1.8</a:t>
            </a:r>
            <a:endParaRPr lang="nl-NL" dirty="0"/>
          </a:p>
        </p:txBody>
      </p:sp>
      <p:sp>
        <p:nvSpPr>
          <p:cNvPr id="3" name="Tijdelijke aanduiding voor inhoud 2"/>
          <p:cNvSpPr>
            <a:spLocks noGrp="1"/>
          </p:cNvSpPr>
          <p:nvPr>
            <p:ph idx="1"/>
          </p:nvPr>
        </p:nvSpPr>
        <p:spPr>
          <a:xfrm>
            <a:off x="84221" y="1022684"/>
            <a:ext cx="4896853" cy="5149104"/>
          </a:xfrm>
        </p:spPr>
        <p:txBody>
          <a:bodyPr>
            <a:normAutofit/>
          </a:bodyPr>
          <a:lstStyle/>
          <a:p>
            <a:endParaRPr lang="nl-NL" sz="2500" dirty="0"/>
          </a:p>
          <a:p>
            <a:r>
              <a:rPr lang="nl-NL" sz="2500" dirty="0" smtClean="0"/>
              <a:t>Elasticiteit en opgave met grafiek maken.</a:t>
            </a:r>
          </a:p>
          <a:p>
            <a:r>
              <a:rPr lang="nl-NL" sz="2500" dirty="0" smtClean="0"/>
              <a:t>10 minuten de tijd.</a:t>
            </a:r>
          </a:p>
          <a:p>
            <a:r>
              <a:rPr lang="nl-NL" sz="2500" dirty="0" smtClean="0"/>
              <a:t>We bespreken 1.7 straks na,</a:t>
            </a:r>
          </a:p>
          <a:p>
            <a:r>
              <a:rPr lang="nl-NL" sz="2500" dirty="0" smtClean="0"/>
              <a:t>1.8 mogelijk volgende les.</a:t>
            </a:r>
          </a:p>
          <a:p>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79583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3879"/>
          <a:stretch/>
        </p:blipFill>
        <p:spPr>
          <a:xfrm>
            <a:off x="0" y="0"/>
            <a:ext cx="12192000" cy="600891"/>
          </a:xfrm>
          <a:prstGeom prst="rect">
            <a:avLst/>
          </a:prstGeom>
        </p:spPr>
      </p:pic>
      <p:pic>
        <p:nvPicPr>
          <p:cNvPr id="5" name="Afbeelding 4"/>
          <p:cNvPicPr>
            <a:picLocks noChangeAspect="1"/>
          </p:cNvPicPr>
          <p:nvPr/>
        </p:nvPicPr>
        <p:blipFill rotWithShape="1">
          <a:blip r:embed="rId2"/>
          <a:srcRect b="74066"/>
          <a:stretch/>
        </p:blipFill>
        <p:spPr>
          <a:xfrm>
            <a:off x="0" y="0"/>
            <a:ext cx="12192000" cy="966651"/>
          </a:xfrm>
          <a:prstGeom prst="rect">
            <a:avLst/>
          </a:prstGeom>
        </p:spPr>
      </p:pic>
      <p:pic>
        <p:nvPicPr>
          <p:cNvPr id="6" name="Afbeelding 5"/>
          <p:cNvPicPr>
            <a:picLocks noChangeAspect="1"/>
          </p:cNvPicPr>
          <p:nvPr/>
        </p:nvPicPr>
        <p:blipFill rotWithShape="1">
          <a:blip r:embed="rId2"/>
          <a:srcRect b="65304"/>
          <a:stretch/>
        </p:blipFill>
        <p:spPr>
          <a:xfrm>
            <a:off x="0" y="0"/>
            <a:ext cx="12192000" cy="1293223"/>
          </a:xfrm>
          <a:prstGeom prst="rect">
            <a:avLst/>
          </a:prstGeom>
        </p:spPr>
      </p:pic>
      <p:pic>
        <p:nvPicPr>
          <p:cNvPr id="7" name="Afbeelding 6"/>
          <p:cNvPicPr>
            <a:picLocks noChangeAspect="1"/>
          </p:cNvPicPr>
          <p:nvPr/>
        </p:nvPicPr>
        <p:blipFill rotWithShape="1">
          <a:blip r:embed="rId2"/>
          <a:srcRect b="53038"/>
          <a:stretch/>
        </p:blipFill>
        <p:spPr>
          <a:xfrm>
            <a:off x="0" y="0"/>
            <a:ext cx="12192000" cy="1750423"/>
          </a:xfrm>
          <a:prstGeom prst="rect">
            <a:avLst/>
          </a:prstGeom>
        </p:spPr>
      </p:pic>
      <p:pic>
        <p:nvPicPr>
          <p:cNvPr id="8" name="Afbeelding 7"/>
          <p:cNvPicPr>
            <a:picLocks noChangeAspect="1"/>
          </p:cNvPicPr>
          <p:nvPr/>
        </p:nvPicPr>
        <p:blipFill rotWithShape="1">
          <a:blip r:embed="rId2"/>
          <a:srcRect b="22899"/>
          <a:stretch/>
        </p:blipFill>
        <p:spPr>
          <a:xfrm>
            <a:off x="0" y="0"/>
            <a:ext cx="12192000" cy="2873829"/>
          </a:xfrm>
          <a:prstGeom prst="rect">
            <a:avLst/>
          </a:prstGeom>
        </p:spPr>
      </p:pic>
      <p:pic>
        <p:nvPicPr>
          <p:cNvPr id="9" name="Afbeelding 8"/>
          <p:cNvPicPr>
            <a:picLocks noChangeAspect="1"/>
          </p:cNvPicPr>
          <p:nvPr/>
        </p:nvPicPr>
        <p:blipFill>
          <a:blip r:embed="rId2"/>
          <a:stretch>
            <a:fillRect/>
          </a:stretch>
        </p:blipFill>
        <p:spPr>
          <a:xfrm>
            <a:off x="0" y="0"/>
            <a:ext cx="12192000" cy="3727337"/>
          </a:xfrm>
          <a:prstGeom prst="rect">
            <a:avLst/>
          </a:prstGeom>
        </p:spPr>
      </p:pic>
    </p:spTree>
    <p:extLst>
      <p:ext uri="{BB962C8B-B14F-4D97-AF65-F5344CB8AC3E}">
        <p14:creationId xmlns:p14="http://schemas.microsoft.com/office/powerpoint/2010/main" val="2255453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Afbeelding 3"/>
          <p:cNvPicPr>
            <a:picLocks noChangeAspect="1"/>
          </p:cNvPicPr>
          <p:nvPr/>
        </p:nvPicPr>
        <p:blipFill rotWithShape="1">
          <a:blip r:embed="rId2"/>
          <a:srcRect b="93908"/>
          <a:stretch/>
        </p:blipFill>
        <p:spPr>
          <a:xfrm>
            <a:off x="0" y="0"/>
            <a:ext cx="8020594" cy="418012"/>
          </a:xfrm>
          <a:prstGeom prst="rect">
            <a:avLst/>
          </a:prstGeom>
        </p:spPr>
      </p:pic>
      <p:pic>
        <p:nvPicPr>
          <p:cNvPr id="5" name="Afbeelding 4"/>
          <p:cNvPicPr>
            <a:picLocks noChangeAspect="1"/>
          </p:cNvPicPr>
          <p:nvPr/>
        </p:nvPicPr>
        <p:blipFill rotWithShape="1">
          <a:blip r:embed="rId2"/>
          <a:srcRect b="86102"/>
          <a:stretch/>
        </p:blipFill>
        <p:spPr>
          <a:xfrm>
            <a:off x="0" y="0"/>
            <a:ext cx="8020594" cy="953590"/>
          </a:xfrm>
          <a:prstGeom prst="rect">
            <a:avLst/>
          </a:prstGeom>
        </p:spPr>
      </p:pic>
      <p:pic>
        <p:nvPicPr>
          <p:cNvPr id="6" name="Afbeelding 5"/>
          <p:cNvPicPr>
            <a:picLocks noChangeAspect="1"/>
          </p:cNvPicPr>
          <p:nvPr/>
        </p:nvPicPr>
        <p:blipFill rotWithShape="1">
          <a:blip r:embed="rId2"/>
          <a:srcRect b="17182"/>
          <a:stretch/>
        </p:blipFill>
        <p:spPr>
          <a:xfrm>
            <a:off x="0" y="0"/>
            <a:ext cx="8020594" cy="5682344"/>
          </a:xfrm>
          <a:prstGeom prst="rect">
            <a:avLst/>
          </a:prstGeom>
        </p:spPr>
      </p:pic>
      <p:pic>
        <p:nvPicPr>
          <p:cNvPr id="7" name="Afbeelding 6"/>
          <p:cNvPicPr>
            <a:picLocks noChangeAspect="1"/>
          </p:cNvPicPr>
          <p:nvPr/>
        </p:nvPicPr>
        <p:blipFill rotWithShape="1">
          <a:blip r:embed="rId2"/>
          <a:srcRect b="9376"/>
          <a:stretch/>
        </p:blipFill>
        <p:spPr>
          <a:xfrm>
            <a:off x="0" y="-1"/>
            <a:ext cx="8020594" cy="6217921"/>
          </a:xfrm>
          <a:prstGeom prst="rect">
            <a:avLst/>
          </a:prstGeom>
        </p:spPr>
      </p:pic>
      <p:pic>
        <p:nvPicPr>
          <p:cNvPr id="8" name="Afbeelding 7"/>
          <p:cNvPicPr>
            <a:picLocks noChangeAspect="1"/>
          </p:cNvPicPr>
          <p:nvPr/>
        </p:nvPicPr>
        <p:blipFill>
          <a:blip r:embed="rId2"/>
          <a:stretch>
            <a:fillRect/>
          </a:stretch>
        </p:blipFill>
        <p:spPr>
          <a:xfrm>
            <a:off x="0" y="-1"/>
            <a:ext cx="8020594" cy="6861181"/>
          </a:xfrm>
          <a:prstGeom prst="rect">
            <a:avLst/>
          </a:prstGeom>
        </p:spPr>
      </p:pic>
    </p:spTree>
    <p:extLst>
      <p:ext uri="{BB962C8B-B14F-4D97-AF65-F5344CB8AC3E}">
        <p14:creationId xmlns:p14="http://schemas.microsoft.com/office/powerpoint/2010/main" val="3548959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marktmechanisme.</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Vraag een aanbod bepalen de evenwichtsprijs en de evenwichtshoeveelheid.</a:t>
            </a:r>
          </a:p>
          <a:p>
            <a:r>
              <a:rPr lang="nl-NL" sz="2500" dirty="0" smtClean="0"/>
              <a:t>Zichtbaar in figuur 1.3, de vraag stijgt, de vraaglijn veranderd van 1 naar 2, zowel de evenwichtshoeveelheid als de evenwichtsprijs stijgt.</a:t>
            </a:r>
          </a:p>
          <a:p>
            <a:r>
              <a:rPr lang="nl-NL" sz="2500" dirty="0" smtClean="0"/>
              <a:t>Het marktmechanisme zorgt er ook voor dat producten waar geen vraag naar is verdwijnen.</a:t>
            </a:r>
          </a:p>
          <a:p>
            <a:r>
              <a:rPr lang="nl-NL" sz="2500" dirty="0" smtClean="0"/>
              <a:t>Tenslotte vraag is heel laag, evenwichtsprijs en evenwichtshoeveelheid worden heel laag, producenten stoppen met het product aanbieden.</a:t>
            </a:r>
          </a:p>
          <a:p>
            <a:r>
              <a:rPr lang="nl-NL" sz="2500" dirty="0" smtClean="0"/>
              <a:t>Dit gebeurd vaak door innovaties op de markt.</a:t>
            </a:r>
          </a:p>
        </p:txBody>
      </p:sp>
    </p:spTree>
    <p:extLst>
      <p:ext uri="{BB962C8B-B14F-4D97-AF65-F5344CB8AC3E}">
        <p14:creationId xmlns:p14="http://schemas.microsoft.com/office/powerpoint/2010/main" val="15031687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Ter introductie, maak opgaves 1.9 en 1.10, lees de bijbehorende tekst.</a:t>
            </a:r>
            <a:endParaRPr lang="nl-NL" dirty="0"/>
          </a:p>
        </p:txBody>
      </p:sp>
      <p:sp>
        <p:nvSpPr>
          <p:cNvPr id="3" name="Tijdelijke aanduiding voor inhoud 2"/>
          <p:cNvSpPr>
            <a:spLocks noGrp="1"/>
          </p:cNvSpPr>
          <p:nvPr>
            <p:ph idx="1"/>
          </p:nvPr>
        </p:nvSpPr>
        <p:spPr>
          <a:xfrm>
            <a:off x="84221" y="1022684"/>
            <a:ext cx="4896853" cy="5149104"/>
          </a:xfrm>
        </p:spPr>
        <p:txBody>
          <a:bodyPr>
            <a:normAutofit/>
          </a:bodyPr>
          <a:lstStyle/>
          <a:p>
            <a:endParaRPr lang="nl-NL" sz="2500" dirty="0"/>
          </a:p>
          <a:p>
            <a:r>
              <a:rPr lang="nl-NL" sz="2500" dirty="0" smtClean="0"/>
              <a:t>10 minuten de tijd.</a:t>
            </a:r>
          </a:p>
          <a:p>
            <a:r>
              <a:rPr lang="nl-NL" sz="2500" dirty="0" smtClean="0"/>
              <a:t>De stof voor vandaag is 1.9 t/m 1.13, als je eerder klaar bent kan je daarmee aan de slag.</a:t>
            </a:r>
          </a:p>
          <a:p>
            <a:endParaRPr lang="nl-NL" sz="2500" dirty="0" smtClean="0"/>
          </a:p>
          <a:p>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30789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rotWithShape="1">
          <a:blip r:embed="rId2"/>
          <a:srcRect b="85175"/>
          <a:stretch/>
        </p:blipFill>
        <p:spPr>
          <a:xfrm>
            <a:off x="-1" y="0"/>
            <a:ext cx="11534503" cy="1005840"/>
          </a:xfrm>
          <a:prstGeom prst="rect">
            <a:avLst/>
          </a:prstGeom>
        </p:spPr>
      </p:pic>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dirty="0"/>
          </a:p>
        </p:txBody>
      </p:sp>
      <p:pic>
        <p:nvPicPr>
          <p:cNvPr id="5" name="Afbeelding 4"/>
          <p:cNvPicPr>
            <a:picLocks noChangeAspect="1"/>
          </p:cNvPicPr>
          <p:nvPr/>
        </p:nvPicPr>
        <p:blipFill>
          <a:blip r:embed="rId2"/>
          <a:stretch>
            <a:fillRect/>
          </a:stretch>
        </p:blipFill>
        <p:spPr>
          <a:xfrm>
            <a:off x="-1" y="0"/>
            <a:ext cx="11534503" cy="6785002"/>
          </a:xfrm>
          <a:prstGeom prst="rect">
            <a:avLst/>
          </a:prstGeom>
        </p:spPr>
      </p:pic>
    </p:spTree>
    <p:extLst>
      <p:ext uri="{BB962C8B-B14F-4D97-AF65-F5344CB8AC3E}">
        <p14:creationId xmlns:p14="http://schemas.microsoft.com/office/powerpoint/2010/main" val="178813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 markt naar ondernemer.</a:t>
            </a:r>
            <a:endParaRPr lang="nl-NL" dirty="0"/>
          </a:p>
        </p:txBody>
      </p:sp>
      <p:sp>
        <p:nvSpPr>
          <p:cNvPr id="3" name="Tijdelijke aanduiding voor inhoud 2"/>
          <p:cNvSpPr>
            <a:spLocks noGrp="1"/>
          </p:cNvSpPr>
          <p:nvPr>
            <p:ph idx="1"/>
          </p:nvPr>
        </p:nvSpPr>
        <p:spPr/>
        <p:txBody>
          <a:bodyPr>
            <a:normAutofit/>
          </a:bodyPr>
          <a:lstStyle/>
          <a:p>
            <a:r>
              <a:rPr lang="nl-NL" sz="2500" dirty="0" smtClean="0"/>
              <a:t>Tot nu toe de markt benaderd vanuit de totale vraag en het totale aanbod.</a:t>
            </a:r>
          </a:p>
          <a:p>
            <a:r>
              <a:rPr lang="nl-NL" sz="2500" dirty="0" smtClean="0"/>
              <a:t>Maar het totale aanbod: zijn allemaal individuele aanbieders met hun eigen onderneming.</a:t>
            </a:r>
          </a:p>
          <a:p>
            <a:r>
              <a:rPr lang="nl-NL" sz="2500" dirty="0" smtClean="0"/>
              <a:t>Gaan nu kijken naar één zo’n aanbieder.</a:t>
            </a:r>
          </a:p>
          <a:p>
            <a:endParaRPr lang="nl-NL" sz="2500" dirty="0"/>
          </a:p>
        </p:txBody>
      </p:sp>
    </p:spTree>
    <p:extLst>
      <p:ext uri="{BB962C8B-B14F-4D97-AF65-F5344CB8AC3E}">
        <p14:creationId xmlns:p14="http://schemas.microsoft.com/office/powerpoint/2010/main" val="32669282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bepaald hoeveel en of je aanbied.</a:t>
            </a:r>
            <a:br>
              <a:rPr lang="nl-NL" dirty="0" smtClean="0"/>
            </a:br>
            <a:endParaRPr lang="nl-NL" dirty="0"/>
          </a:p>
        </p:txBody>
      </p:sp>
      <p:sp>
        <p:nvSpPr>
          <p:cNvPr id="3" name="Tijdelijke aanduiding voor inhoud 2"/>
          <p:cNvSpPr>
            <a:spLocks noGrp="1"/>
          </p:cNvSpPr>
          <p:nvPr>
            <p:ph idx="1"/>
          </p:nvPr>
        </p:nvSpPr>
        <p:spPr>
          <a:xfrm>
            <a:off x="209006" y="1214847"/>
            <a:ext cx="9064996" cy="4826516"/>
          </a:xfrm>
        </p:spPr>
        <p:txBody>
          <a:bodyPr>
            <a:normAutofit/>
          </a:bodyPr>
          <a:lstStyle/>
          <a:p>
            <a:r>
              <a:rPr lang="nl-NL" sz="2500" dirty="0" smtClean="0"/>
              <a:t>De winst die een ondernemer maakt. En de winst hangt af van je opbrengsten en je kosten.</a:t>
            </a:r>
          </a:p>
          <a:p>
            <a:r>
              <a:rPr lang="nl-NL" sz="2500" dirty="0" smtClean="0"/>
              <a:t>De prijs, die je opbrengsten bepaald ontstaat op de markt (tenslotte op de markt komt er een prijs tot stand, daar hadden we geen invloed op) de hoeveelheid producten die je aanbied kan je zelf bepalen.</a:t>
            </a:r>
          </a:p>
          <a:p>
            <a:r>
              <a:rPr lang="nl-NL" sz="2500" dirty="0" smtClean="0"/>
              <a:t>De kosten kunnen per ondernemer verschillen.</a:t>
            </a:r>
          </a:p>
          <a:p>
            <a:endParaRPr lang="nl-NL" sz="2500" dirty="0"/>
          </a:p>
        </p:txBody>
      </p:sp>
    </p:spTree>
    <p:extLst>
      <p:ext uri="{BB962C8B-B14F-4D97-AF65-F5344CB8AC3E}">
        <p14:creationId xmlns:p14="http://schemas.microsoft.com/office/powerpoint/2010/main" val="2696648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Les 1: 1.1 t/m 1.8</a:t>
            </a:r>
          </a:p>
          <a:p>
            <a:r>
              <a:rPr lang="nl-NL" sz="2500" dirty="0" smtClean="0"/>
              <a:t>Les 2: 1.9 t/m 1.13</a:t>
            </a:r>
          </a:p>
          <a:p>
            <a:r>
              <a:rPr lang="nl-NL" sz="2500" dirty="0" smtClean="0"/>
              <a:t>Les 3: 1.14 t/m 1.16</a:t>
            </a:r>
            <a:endParaRPr lang="nl-NL" sz="2500" dirty="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fontScale="90000"/>
          </a:bodyPr>
          <a:lstStyle/>
          <a:p>
            <a:r>
              <a:rPr lang="nl-NL" dirty="0" smtClean="0"/>
              <a:t>Lees de theorie op bladzijd</a:t>
            </a:r>
            <a:r>
              <a:rPr lang="nl-NL" dirty="0" smtClean="0"/>
              <a:t>e 9 vanaf 1.4 van de markt naar ondernemer + de theorie op bladzijde 10: totale winst. Vat dit voor jezelf samen.</a:t>
            </a:r>
            <a:endParaRPr lang="nl-NL" dirty="0"/>
          </a:p>
        </p:txBody>
      </p:sp>
      <p:sp>
        <p:nvSpPr>
          <p:cNvPr id="3" name="Tijdelijke aanduiding voor inhoud 2"/>
          <p:cNvSpPr>
            <a:spLocks noGrp="1"/>
          </p:cNvSpPr>
          <p:nvPr>
            <p:ph idx="1"/>
          </p:nvPr>
        </p:nvSpPr>
        <p:spPr>
          <a:xfrm>
            <a:off x="228600" y="1698170"/>
            <a:ext cx="4752474" cy="4473617"/>
          </a:xfrm>
        </p:spPr>
        <p:txBody>
          <a:bodyPr>
            <a:normAutofit/>
          </a:bodyPr>
          <a:lstStyle/>
          <a:p>
            <a:endParaRPr lang="nl-NL" sz="2500" dirty="0"/>
          </a:p>
          <a:p>
            <a:r>
              <a:rPr lang="nl-NL" sz="2500" dirty="0" smtClean="0"/>
              <a:t>7 minuten de tijd</a:t>
            </a:r>
          </a:p>
          <a:p>
            <a:r>
              <a:rPr lang="nl-NL" sz="2500" dirty="0" smtClean="0"/>
              <a:t>De stof voor vandaag is 1.9 t/m 1.13, als je eerder klaar bent kan je daarmee aan de slag.</a:t>
            </a:r>
          </a:p>
          <a:p>
            <a:endParaRPr lang="nl-NL" sz="2500" dirty="0" smtClean="0"/>
          </a:p>
          <a:p>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27998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274002" cy="1930400"/>
          </a:xfrm>
        </p:spPr>
        <p:txBody>
          <a:bodyPr/>
          <a:lstStyle/>
          <a:p>
            <a:r>
              <a:rPr lang="nl-NL" dirty="0" smtClean="0"/>
              <a:t>Kosten/opbrengsten/winst.</a:t>
            </a:r>
            <a:endParaRPr lang="nl-NL" dirty="0"/>
          </a:p>
        </p:txBody>
      </p:sp>
      <p:sp>
        <p:nvSpPr>
          <p:cNvPr id="3" name="Tijdelijke aanduiding voor inhoud 2"/>
          <p:cNvSpPr>
            <a:spLocks noGrp="1"/>
          </p:cNvSpPr>
          <p:nvPr>
            <p:ph idx="1"/>
          </p:nvPr>
        </p:nvSpPr>
        <p:spPr>
          <a:xfrm>
            <a:off x="117566" y="587830"/>
            <a:ext cx="9156436" cy="5453534"/>
          </a:xfrm>
        </p:spPr>
        <p:txBody>
          <a:bodyPr>
            <a:noAutofit/>
          </a:bodyPr>
          <a:lstStyle/>
          <a:p>
            <a:r>
              <a:rPr lang="nl-NL" sz="2500" dirty="0" smtClean="0"/>
              <a:t>TK = TCK + TVK (totale kosten = totale constante kosten + totale variabele kosten)</a:t>
            </a:r>
          </a:p>
          <a:p>
            <a:r>
              <a:rPr lang="nl-NL" sz="2500" dirty="0" smtClean="0"/>
              <a:t>Hieruit konden we herleiden</a:t>
            </a:r>
          </a:p>
          <a:p>
            <a:r>
              <a:rPr lang="nl-NL" sz="2500" dirty="0" smtClean="0"/>
              <a:t>GTK = GCK + GVK (gemiddelde totale kosten = gemiddelde constante kosten + gemiddelde variabele kosten)</a:t>
            </a:r>
          </a:p>
          <a:p>
            <a:r>
              <a:rPr lang="nl-NL" sz="2500" dirty="0" smtClean="0"/>
              <a:t>De marginale kosten zijn: de kosten voor het maken van een extra product.</a:t>
            </a:r>
          </a:p>
          <a:p>
            <a:r>
              <a:rPr lang="nl-NL" sz="2500" dirty="0" smtClean="0"/>
              <a:t>Als je GVK constant (noemen we proportioneel) zijn is GVK = MK.</a:t>
            </a:r>
          </a:p>
          <a:p>
            <a:r>
              <a:rPr lang="nl-NL" sz="2500" dirty="0" smtClean="0"/>
              <a:t>Totale winst = totale opbrengst (P * Q) – totale kosten</a:t>
            </a:r>
          </a:p>
          <a:p>
            <a:r>
              <a:rPr lang="nl-NL" sz="2500" dirty="0" smtClean="0"/>
              <a:t>De hoeveelheid die je verhandeld die hoort bij maximale totale winst = MO = MK.</a:t>
            </a:r>
          </a:p>
          <a:p>
            <a:r>
              <a:rPr lang="nl-NL" sz="2500" dirty="0" smtClean="0"/>
              <a:t>Is MO &gt; MK </a:t>
            </a:r>
            <a:r>
              <a:rPr lang="nl-NL" sz="2500" dirty="0" smtClean="0">
                <a:sym typeface="Wingdings" panose="05000000000000000000" pitchFamily="2" charset="2"/>
              </a:rPr>
              <a:t> elk extra product levert extra geld op  maximaal produceren.</a:t>
            </a:r>
            <a:endParaRPr lang="nl-NL" sz="2500" dirty="0" smtClean="0"/>
          </a:p>
          <a:p>
            <a:endParaRPr lang="nl-NL" sz="2500" dirty="0" smtClean="0"/>
          </a:p>
          <a:p>
            <a:pPr marL="0" indent="0">
              <a:buNone/>
            </a:pPr>
            <a:endParaRPr lang="nl-NL" sz="2500" dirty="0" smtClean="0"/>
          </a:p>
          <a:p>
            <a:pPr marL="0" indent="0">
              <a:buNone/>
            </a:pPr>
            <a:endParaRPr lang="nl-NL" sz="2500" dirty="0"/>
          </a:p>
        </p:txBody>
      </p:sp>
    </p:spTree>
    <p:extLst>
      <p:ext uri="{BB962C8B-B14F-4D97-AF65-F5344CB8AC3E}">
        <p14:creationId xmlns:p14="http://schemas.microsoft.com/office/powerpoint/2010/main" val="26406599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Maak 1.11</a:t>
            </a:r>
            <a:endParaRPr lang="nl-NL" dirty="0"/>
          </a:p>
        </p:txBody>
      </p:sp>
      <p:sp>
        <p:nvSpPr>
          <p:cNvPr id="3" name="Tijdelijke aanduiding voor inhoud 2"/>
          <p:cNvSpPr>
            <a:spLocks noGrp="1"/>
          </p:cNvSpPr>
          <p:nvPr>
            <p:ph idx="1"/>
          </p:nvPr>
        </p:nvSpPr>
        <p:spPr>
          <a:xfrm>
            <a:off x="228600" y="1698170"/>
            <a:ext cx="4752474" cy="4473617"/>
          </a:xfrm>
        </p:spPr>
        <p:txBody>
          <a:bodyPr>
            <a:normAutofit/>
          </a:bodyPr>
          <a:lstStyle/>
          <a:p>
            <a:endParaRPr lang="nl-NL" sz="2500" dirty="0"/>
          </a:p>
          <a:p>
            <a:r>
              <a:rPr lang="nl-NL" sz="2500" dirty="0" smtClean="0"/>
              <a:t>7 minuten de tijd</a:t>
            </a:r>
          </a:p>
          <a:p>
            <a:r>
              <a:rPr lang="nl-NL" sz="2500" dirty="0" smtClean="0"/>
              <a:t>De stof voor vandaag is 1.9 t/m 1.13, als je eerder klaar bent kan je daarmee aan de slag.</a:t>
            </a:r>
          </a:p>
          <a:p>
            <a:endParaRPr lang="nl-NL" sz="2500" dirty="0" smtClean="0"/>
          </a:p>
          <a:p>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26803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86150"/>
          <a:stretch/>
        </p:blipFill>
        <p:spPr>
          <a:xfrm>
            <a:off x="0" y="0"/>
            <a:ext cx="12192000" cy="679270"/>
          </a:xfrm>
          <a:prstGeom prst="rect">
            <a:avLst/>
          </a:prstGeom>
        </p:spPr>
      </p:pic>
      <p:pic>
        <p:nvPicPr>
          <p:cNvPr id="5" name="Afbeelding 4"/>
          <p:cNvPicPr>
            <a:picLocks noChangeAspect="1"/>
          </p:cNvPicPr>
          <p:nvPr/>
        </p:nvPicPr>
        <p:blipFill rotWithShape="1">
          <a:blip r:embed="rId2"/>
          <a:srcRect b="74963"/>
          <a:stretch/>
        </p:blipFill>
        <p:spPr>
          <a:xfrm>
            <a:off x="0" y="0"/>
            <a:ext cx="12192000" cy="1227910"/>
          </a:xfrm>
          <a:prstGeom prst="rect">
            <a:avLst/>
          </a:prstGeom>
        </p:spPr>
      </p:pic>
      <p:pic>
        <p:nvPicPr>
          <p:cNvPr id="6" name="Afbeelding 5"/>
          <p:cNvPicPr>
            <a:picLocks noChangeAspect="1"/>
          </p:cNvPicPr>
          <p:nvPr/>
        </p:nvPicPr>
        <p:blipFill rotWithShape="1">
          <a:blip r:embed="rId2"/>
          <a:srcRect b="61113"/>
          <a:stretch/>
        </p:blipFill>
        <p:spPr>
          <a:xfrm>
            <a:off x="0" y="0"/>
            <a:ext cx="12192000" cy="1907178"/>
          </a:xfrm>
          <a:prstGeom prst="rect">
            <a:avLst/>
          </a:prstGeom>
        </p:spPr>
      </p:pic>
      <p:pic>
        <p:nvPicPr>
          <p:cNvPr id="7" name="Afbeelding 6"/>
          <p:cNvPicPr>
            <a:picLocks noChangeAspect="1"/>
          </p:cNvPicPr>
          <p:nvPr/>
        </p:nvPicPr>
        <p:blipFill rotWithShape="1">
          <a:blip r:embed="rId2"/>
          <a:srcRect b="50725"/>
          <a:stretch/>
        </p:blipFill>
        <p:spPr>
          <a:xfrm>
            <a:off x="0" y="0"/>
            <a:ext cx="12192000" cy="2416630"/>
          </a:xfrm>
          <a:prstGeom prst="rect">
            <a:avLst/>
          </a:prstGeom>
        </p:spPr>
      </p:pic>
      <p:pic>
        <p:nvPicPr>
          <p:cNvPr id="8" name="Afbeelding 7"/>
          <p:cNvPicPr>
            <a:picLocks noChangeAspect="1"/>
          </p:cNvPicPr>
          <p:nvPr/>
        </p:nvPicPr>
        <p:blipFill rotWithShape="1">
          <a:blip r:embed="rId2"/>
          <a:srcRect b="39539"/>
          <a:stretch/>
        </p:blipFill>
        <p:spPr>
          <a:xfrm>
            <a:off x="0" y="0"/>
            <a:ext cx="12192000" cy="2965270"/>
          </a:xfrm>
          <a:prstGeom prst="rect">
            <a:avLst/>
          </a:prstGeom>
        </p:spPr>
      </p:pic>
      <p:pic>
        <p:nvPicPr>
          <p:cNvPr id="9" name="Afbeelding 8"/>
          <p:cNvPicPr>
            <a:picLocks noChangeAspect="1"/>
          </p:cNvPicPr>
          <p:nvPr/>
        </p:nvPicPr>
        <p:blipFill rotWithShape="1">
          <a:blip r:embed="rId2"/>
          <a:srcRect b="27553"/>
          <a:stretch/>
        </p:blipFill>
        <p:spPr>
          <a:xfrm>
            <a:off x="0" y="0"/>
            <a:ext cx="12192000" cy="3553098"/>
          </a:xfrm>
          <a:prstGeom prst="rect">
            <a:avLst/>
          </a:prstGeom>
        </p:spPr>
      </p:pic>
      <p:pic>
        <p:nvPicPr>
          <p:cNvPr id="10" name="Afbeelding 9"/>
          <p:cNvPicPr>
            <a:picLocks noChangeAspect="1"/>
          </p:cNvPicPr>
          <p:nvPr/>
        </p:nvPicPr>
        <p:blipFill rotWithShape="1">
          <a:blip r:embed="rId2"/>
          <a:srcRect b="17964"/>
          <a:stretch/>
        </p:blipFill>
        <p:spPr>
          <a:xfrm>
            <a:off x="0" y="-1"/>
            <a:ext cx="12192000" cy="4023361"/>
          </a:xfrm>
          <a:prstGeom prst="rect">
            <a:avLst/>
          </a:prstGeom>
        </p:spPr>
      </p:pic>
      <p:pic>
        <p:nvPicPr>
          <p:cNvPr id="11" name="Afbeelding 10"/>
          <p:cNvPicPr>
            <a:picLocks noChangeAspect="1"/>
          </p:cNvPicPr>
          <p:nvPr/>
        </p:nvPicPr>
        <p:blipFill>
          <a:blip r:embed="rId2"/>
          <a:stretch>
            <a:fillRect/>
          </a:stretch>
        </p:blipFill>
        <p:spPr>
          <a:xfrm>
            <a:off x="0" y="-1"/>
            <a:ext cx="12192000" cy="4904431"/>
          </a:xfrm>
          <a:prstGeom prst="rect">
            <a:avLst/>
          </a:prstGeom>
        </p:spPr>
      </p:pic>
    </p:spTree>
    <p:extLst>
      <p:ext uri="{BB962C8B-B14F-4D97-AF65-F5344CB8AC3E}">
        <p14:creationId xmlns:p14="http://schemas.microsoft.com/office/powerpoint/2010/main" val="108256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Maak 1.12</a:t>
            </a:r>
            <a:endParaRPr lang="nl-NL" dirty="0"/>
          </a:p>
        </p:txBody>
      </p:sp>
      <p:sp>
        <p:nvSpPr>
          <p:cNvPr id="3" name="Tijdelijke aanduiding voor inhoud 2"/>
          <p:cNvSpPr>
            <a:spLocks noGrp="1"/>
          </p:cNvSpPr>
          <p:nvPr>
            <p:ph idx="1"/>
          </p:nvPr>
        </p:nvSpPr>
        <p:spPr>
          <a:xfrm>
            <a:off x="228600" y="1698170"/>
            <a:ext cx="4752474" cy="4473617"/>
          </a:xfrm>
        </p:spPr>
        <p:txBody>
          <a:bodyPr>
            <a:normAutofit/>
          </a:bodyPr>
          <a:lstStyle/>
          <a:p>
            <a:endParaRPr lang="nl-NL" sz="2500" dirty="0"/>
          </a:p>
          <a:p>
            <a:r>
              <a:rPr lang="nl-NL" sz="2500" dirty="0" smtClean="0"/>
              <a:t>15/20 minuten de tijd</a:t>
            </a:r>
          </a:p>
          <a:p>
            <a:r>
              <a:rPr lang="nl-NL" sz="2500" dirty="0" smtClean="0"/>
              <a:t>De stof voor vandaag is 1.9 t/m 1.13, als je eerder klaar bent kan je daarmee aan de slag.</a:t>
            </a:r>
          </a:p>
          <a:p>
            <a:r>
              <a:rPr lang="nl-NL" sz="2500" dirty="0" smtClean="0"/>
              <a:t>Begin volgende les spreken 1.13 na.</a:t>
            </a:r>
          </a:p>
          <a:p>
            <a:endParaRPr lang="nl-NL" sz="2500" dirty="0" smtClean="0"/>
          </a:p>
          <a:p>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09135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4739"/>
          <a:stretch/>
        </p:blipFill>
        <p:spPr>
          <a:xfrm>
            <a:off x="0" y="0"/>
            <a:ext cx="12192000" cy="809897"/>
          </a:xfrm>
          <a:prstGeom prst="rect">
            <a:avLst/>
          </a:prstGeom>
        </p:spPr>
      </p:pic>
      <p:pic>
        <p:nvPicPr>
          <p:cNvPr id="5" name="Afbeelding 4"/>
          <p:cNvPicPr>
            <a:picLocks noChangeAspect="1"/>
          </p:cNvPicPr>
          <p:nvPr/>
        </p:nvPicPr>
        <p:blipFill rotWithShape="1">
          <a:blip r:embed="rId2"/>
          <a:srcRect b="76863"/>
          <a:stretch/>
        </p:blipFill>
        <p:spPr>
          <a:xfrm>
            <a:off x="0" y="0"/>
            <a:ext cx="12192000" cy="1227909"/>
          </a:xfrm>
          <a:prstGeom prst="rect">
            <a:avLst/>
          </a:prstGeom>
        </p:spPr>
      </p:pic>
      <p:pic>
        <p:nvPicPr>
          <p:cNvPr id="6" name="Afbeelding 5"/>
          <p:cNvPicPr>
            <a:picLocks noChangeAspect="1"/>
          </p:cNvPicPr>
          <p:nvPr/>
        </p:nvPicPr>
        <p:blipFill rotWithShape="1">
          <a:blip r:embed="rId2"/>
          <a:srcRect b="70956"/>
          <a:stretch/>
        </p:blipFill>
        <p:spPr>
          <a:xfrm>
            <a:off x="0" y="0"/>
            <a:ext cx="12192000" cy="1541417"/>
          </a:xfrm>
          <a:prstGeom prst="rect">
            <a:avLst/>
          </a:prstGeom>
        </p:spPr>
      </p:pic>
      <p:pic>
        <p:nvPicPr>
          <p:cNvPr id="7" name="Afbeelding 6"/>
          <p:cNvPicPr>
            <a:picLocks noChangeAspect="1"/>
          </p:cNvPicPr>
          <p:nvPr/>
        </p:nvPicPr>
        <p:blipFill rotWithShape="1">
          <a:blip r:embed="rId2"/>
          <a:srcRect b="63818"/>
          <a:stretch/>
        </p:blipFill>
        <p:spPr>
          <a:xfrm>
            <a:off x="0" y="0"/>
            <a:ext cx="12192000" cy="1920240"/>
          </a:xfrm>
          <a:prstGeom prst="rect">
            <a:avLst/>
          </a:prstGeom>
        </p:spPr>
      </p:pic>
      <p:pic>
        <p:nvPicPr>
          <p:cNvPr id="8" name="Afbeelding 7"/>
          <p:cNvPicPr>
            <a:picLocks noChangeAspect="1"/>
          </p:cNvPicPr>
          <p:nvPr/>
        </p:nvPicPr>
        <p:blipFill rotWithShape="1">
          <a:blip r:embed="rId2"/>
          <a:srcRect b="27881"/>
          <a:stretch/>
        </p:blipFill>
        <p:spPr>
          <a:xfrm>
            <a:off x="0" y="0"/>
            <a:ext cx="12192000" cy="3827417"/>
          </a:xfrm>
          <a:prstGeom prst="rect">
            <a:avLst/>
          </a:prstGeom>
        </p:spPr>
      </p:pic>
      <p:pic>
        <p:nvPicPr>
          <p:cNvPr id="9" name="Afbeelding 8"/>
          <p:cNvPicPr>
            <a:picLocks noChangeAspect="1"/>
          </p:cNvPicPr>
          <p:nvPr/>
        </p:nvPicPr>
        <p:blipFill rotWithShape="1">
          <a:blip r:embed="rId2"/>
          <a:srcRect b="20743"/>
          <a:stretch/>
        </p:blipFill>
        <p:spPr>
          <a:xfrm>
            <a:off x="0" y="0"/>
            <a:ext cx="12192000" cy="4206240"/>
          </a:xfrm>
          <a:prstGeom prst="rect">
            <a:avLst/>
          </a:prstGeom>
        </p:spPr>
      </p:pic>
      <p:pic>
        <p:nvPicPr>
          <p:cNvPr id="10" name="Afbeelding 9"/>
          <p:cNvPicPr>
            <a:picLocks noChangeAspect="1"/>
          </p:cNvPicPr>
          <p:nvPr/>
        </p:nvPicPr>
        <p:blipFill rotWithShape="1">
          <a:blip r:embed="rId2"/>
          <a:srcRect b="11636"/>
          <a:stretch/>
        </p:blipFill>
        <p:spPr>
          <a:xfrm>
            <a:off x="0" y="0"/>
            <a:ext cx="12192000" cy="4689566"/>
          </a:xfrm>
          <a:prstGeom prst="rect">
            <a:avLst/>
          </a:prstGeom>
        </p:spPr>
      </p:pic>
      <p:pic>
        <p:nvPicPr>
          <p:cNvPr id="11" name="Afbeelding 10"/>
          <p:cNvPicPr>
            <a:picLocks noChangeAspect="1"/>
          </p:cNvPicPr>
          <p:nvPr/>
        </p:nvPicPr>
        <p:blipFill>
          <a:blip r:embed="rId2"/>
          <a:stretch>
            <a:fillRect/>
          </a:stretch>
        </p:blipFill>
        <p:spPr>
          <a:xfrm>
            <a:off x="0" y="0"/>
            <a:ext cx="12192000" cy="5307106"/>
          </a:xfrm>
          <a:prstGeom prst="rect">
            <a:avLst/>
          </a:prstGeom>
        </p:spPr>
      </p:pic>
    </p:spTree>
    <p:extLst>
      <p:ext uri="{BB962C8B-B14F-4D97-AF65-F5344CB8AC3E}">
        <p14:creationId xmlns:p14="http://schemas.microsoft.com/office/powerpoint/2010/main" val="316405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7576456" y="1114927"/>
            <a:ext cx="3743463" cy="3579838"/>
          </a:xfrm>
        </p:spPr>
        <p:txBody>
          <a:bodyPr>
            <a:noAutofit/>
          </a:bodyPr>
          <a:lstStyle/>
          <a:p>
            <a:r>
              <a:rPr lang="nl-NL" sz="2500" dirty="0" smtClean="0"/>
              <a:t>Wat valt op:</a:t>
            </a:r>
          </a:p>
          <a:p>
            <a:r>
              <a:rPr lang="nl-NL" sz="2500" dirty="0" smtClean="0"/>
              <a:t>Hoe meer we produceren</a:t>
            </a:r>
          </a:p>
          <a:p>
            <a:r>
              <a:rPr lang="nl-NL" sz="2500" dirty="0" smtClean="0"/>
              <a:t>Kunnen we onze constante kosten over meer producten verdelen</a:t>
            </a:r>
          </a:p>
          <a:p>
            <a:r>
              <a:rPr lang="nl-NL" sz="2500" dirty="0" smtClean="0"/>
              <a:t>Zodoende dalen onze gemiddelde totale kosten.</a:t>
            </a:r>
          </a:p>
        </p:txBody>
      </p:sp>
      <p:pic>
        <p:nvPicPr>
          <p:cNvPr id="4" name="Afbeelding 3"/>
          <p:cNvPicPr>
            <a:picLocks noChangeAspect="1"/>
          </p:cNvPicPr>
          <p:nvPr/>
        </p:nvPicPr>
        <p:blipFill rotWithShape="1">
          <a:blip r:embed="rId2"/>
          <a:srcRect b="28735"/>
          <a:stretch/>
        </p:blipFill>
        <p:spPr>
          <a:xfrm>
            <a:off x="-1" y="0"/>
            <a:ext cx="7576457" cy="4833258"/>
          </a:xfrm>
          <a:prstGeom prst="rect">
            <a:avLst/>
          </a:prstGeom>
        </p:spPr>
      </p:pic>
      <p:pic>
        <p:nvPicPr>
          <p:cNvPr id="5" name="Afbeelding 4"/>
          <p:cNvPicPr>
            <a:picLocks noChangeAspect="1"/>
          </p:cNvPicPr>
          <p:nvPr/>
        </p:nvPicPr>
        <p:blipFill rotWithShape="1">
          <a:blip r:embed="rId2"/>
          <a:srcRect r="64828" b="-156"/>
          <a:stretch/>
        </p:blipFill>
        <p:spPr>
          <a:xfrm>
            <a:off x="0" y="-1"/>
            <a:ext cx="2664824" cy="6792687"/>
          </a:xfrm>
          <a:prstGeom prst="rect">
            <a:avLst/>
          </a:prstGeom>
        </p:spPr>
      </p:pic>
      <p:pic>
        <p:nvPicPr>
          <p:cNvPr id="6" name="Afbeelding 5"/>
          <p:cNvPicPr>
            <a:picLocks noChangeAspect="1"/>
          </p:cNvPicPr>
          <p:nvPr/>
        </p:nvPicPr>
        <p:blipFill rotWithShape="1">
          <a:blip r:embed="rId2"/>
          <a:srcRect r="33103" b="229"/>
          <a:stretch/>
        </p:blipFill>
        <p:spPr>
          <a:xfrm>
            <a:off x="0" y="-1"/>
            <a:ext cx="5068390" cy="6766561"/>
          </a:xfrm>
          <a:prstGeom prst="rect">
            <a:avLst/>
          </a:prstGeom>
        </p:spPr>
      </p:pic>
      <p:pic>
        <p:nvPicPr>
          <p:cNvPr id="7" name="Afbeelding 6"/>
          <p:cNvPicPr>
            <a:picLocks noChangeAspect="1"/>
          </p:cNvPicPr>
          <p:nvPr/>
        </p:nvPicPr>
        <p:blipFill>
          <a:blip r:embed="rId2"/>
          <a:stretch>
            <a:fillRect/>
          </a:stretch>
        </p:blipFill>
        <p:spPr>
          <a:xfrm>
            <a:off x="-1" y="-1"/>
            <a:ext cx="7576457" cy="6782151"/>
          </a:xfrm>
          <a:prstGeom prst="rect">
            <a:avLst/>
          </a:prstGeom>
        </p:spPr>
      </p:pic>
    </p:spTree>
    <p:extLst>
      <p:ext uri="{BB962C8B-B14F-4D97-AF65-F5344CB8AC3E}">
        <p14:creationId xmlns:p14="http://schemas.microsoft.com/office/powerpoint/2010/main" val="3069338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9690"/>
          <a:stretch/>
        </p:blipFill>
        <p:spPr>
          <a:xfrm>
            <a:off x="0" y="0"/>
            <a:ext cx="12192000" cy="1175657"/>
          </a:xfrm>
          <a:prstGeom prst="rect">
            <a:avLst/>
          </a:prstGeom>
        </p:spPr>
      </p:pic>
      <p:pic>
        <p:nvPicPr>
          <p:cNvPr id="5" name="Afbeelding 4"/>
          <p:cNvPicPr>
            <a:picLocks noChangeAspect="1"/>
          </p:cNvPicPr>
          <p:nvPr/>
        </p:nvPicPr>
        <p:blipFill>
          <a:blip r:embed="rId2"/>
          <a:stretch>
            <a:fillRect/>
          </a:stretch>
        </p:blipFill>
        <p:spPr>
          <a:xfrm>
            <a:off x="0" y="0"/>
            <a:ext cx="12192000" cy="2916518"/>
          </a:xfrm>
          <a:prstGeom prst="rect">
            <a:avLst/>
          </a:prstGeom>
        </p:spPr>
      </p:pic>
    </p:spTree>
    <p:extLst>
      <p:ext uri="{BB962C8B-B14F-4D97-AF65-F5344CB8AC3E}">
        <p14:creationId xmlns:p14="http://schemas.microsoft.com/office/powerpoint/2010/main" val="4572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bepaald hoeveel en of je aanbied.</a:t>
            </a:r>
            <a:br>
              <a:rPr lang="nl-NL" dirty="0" smtClean="0"/>
            </a:br>
            <a:endParaRPr lang="nl-NL" dirty="0"/>
          </a:p>
        </p:txBody>
      </p:sp>
      <p:sp>
        <p:nvSpPr>
          <p:cNvPr id="3" name="Tijdelijke aanduiding voor inhoud 2"/>
          <p:cNvSpPr>
            <a:spLocks noGrp="1"/>
          </p:cNvSpPr>
          <p:nvPr>
            <p:ph idx="1"/>
          </p:nvPr>
        </p:nvSpPr>
        <p:spPr>
          <a:xfrm>
            <a:off x="209006" y="1214847"/>
            <a:ext cx="9064996" cy="4826516"/>
          </a:xfrm>
        </p:spPr>
        <p:txBody>
          <a:bodyPr>
            <a:normAutofit/>
          </a:bodyPr>
          <a:lstStyle/>
          <a:p>
            <a:r>
              <a:rPr lang="nl-NL" sz="2500" dirty="0" smtClean="0"/>
              <a:t>De winst die een ondernemer maakt. En de winst hangt af van je opbrengsten en je kosten.</a:t>
            </a:r>
          </a:p>
          <a:p>
            <a:r>
              <a:rPr lang="nl-NL" sz="2500" dirty="0" smtClean="0"/>
              <a:t>De prijs, die je opbrengsten bepaald ontstaat op de markt (tenslotte op de markt komt er een prijs tot stand, daar hadden we geen invloed op) de hoeveelheid producten die je aanbied kan je zelf bepalen.</a:t>
            </a:r>
          </a:p>
          <a:p>
            <a:r>
              <a:rPr lang="nl-NL" sz="2500" dirty="0" smtClean="0"/>
              <a:t>De kosten kunnen per ondernemer verschillen.</a:t>
            </a:r>
          </a:p>
          <a:p>
            <a:endParaRPr lang="nl-NL" sz="2500" dirty="0"/>
          </a:p>
        </p:txBody>
      </p:sp>
    </p:spTree>
    <p:extLst>
      <p:ext uri="{BB962C8B-B14F-4D97-AF65-F5344CB8AC3E}">
        <p14:creationId xmlns:p14="http://schemas.microsoft.com/office/powerpoint/2010/main" val="2442133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274002" cy="1930400"/>
          </a:xfrm>
        </p:spPr>
        <p:txBody>
          <a:bodyPr/>
          <a:lstStyle/>
          <a:p>
            <a:r>
              <a:rPr lang="nl-NL" dirty="0" smtClean="0"/>
              <a:t>Kosten/opbrengsten/winst.</a:t>
            </a:r>
            <a:endParaRPr lang="nl-NL" dirty="0"/>
          </a:p>
        </p:txBody>
      </p:sp>
      <p:sp>
        <p:nvSpPr>
          <p:cNvPr id="3" name="Tijdelijke aanduiding voor inhoud 2"/>
          <p:cNvSpPr>
            <a:spLocks noGrp="1"/>
          </p:cNvSpPr>
          <p:nvPr>
            <p:ph idx="1"/>
          </p:nvPr>
        </p:nvSpPr>
        <p:spPr>
          <a:xfrm>
            <a:off x="117566" y="587830"/>
            <a:ext cx="9156436" cy="5453534"/>
          </a:xfrm>
        </p:spPr>
        <p:txBody>
          <a:bodyPr>
            <a:noAutofit/>
          </a:bodyPr>
          <a:lstStyle/>
          <a:p>
            <a:r>
              <a:rPr lang="nl-NL" sz="2500" dirty="0" smtClean="0"/>
              <a:t>TK = TCK + TVK (totale kosten = totale constante kosten + totale variabele kosten)</a:t>
            </a:r>
          </a:p>
          <a:p>
            <a:r>
              <a:rPr lang="nl-NL" sz="2500" dirty="0" smtClean="0"/>
              <a:t>Hieruit konden we herleiden</a:t>
            </a:r>
          </a:p>
          <a:p>
            <a:r>
              <a:rPr lang="nl-NL" sz="2500" dirty="0" smtClean="0"/>
              <a:t>GTK = GCK + GVK (gemiddelde totale kosten = gemiddelde constante kosten + gemiddelde variabele kosten)</a:t>
            </a:r>
          </a:p>
          <a:p>
            <a:r>
              <a:rPr lang="nl-NL" sz="2500" dirty="0" smtClean="0"/>
              <a:t>De marginale kosten zijn: de kosten voor het maken van een extra product.</a:t>
            </a:r>
          </a:p>
          <a:p>
            <a:r>
              <a:rPr lang="nl-NL" sz="2500" dirty="0" smtClean="0"/>
              <a:t>Als je GVK constant (noemen we proportioneel) zijn is GVK = MK.</a:t>
            </a:r>
          </a:p>
          <a:p>
            <a:r>
              <a:rPr lang="nl-NL" sz="2500" dirty="0" smtClean="0"/>
              <a:t>Totale winst = totale opbrengst (P * Q) – totale kosten</a:t>
            </a:r>
          </a:p>
          <a:p>
            <a:r>
              <a:rPr lang="nl-NL" sz="2500" dirty="0" smtClean="0"/>
              <a:t>De hoeveelheid die je verhandeld die hoort bij maximale totale winst = MO = MK.</a:t>
            </a:r>
          </a:p>
          <a:p>
            <a:r>
              <a:rPr lang="nl-NL" sz="2500" dirty="0" smtClean="0"/>
              <a:t>Is MO &gt; MK </a:t>
            </a:r>
            <a:r>
              <a:rPr lang="nl-NL" sz="2500" dirty="0" smtClean="0">
                <a:sym typeface="Wingdings" panose="05000000000000000000" pitchFamily="2" charset="2"/>
              </a:rPr>
              <a:t> elk extra product levert extra geld op  maximaal produceren.</a:t>
            </a:r>
            <a:endParaRPr lang="nl-NL" sz="2500" dirty="0" smtClean="0"/>
          </a:p>
          <a:p>
            <a:endParaRPr lang="nl-NL" sz="2500" dirty="0" smtClean="0"/>
          </a:p>
          <a:p>
            <a:pPr marL="0" indent="0">
              <a:buNone/>
            </a:pPr>
            <a:endParaRPr lang="nl-NL" sz="2500" dirty="0" smtClean="0"/>
          </a:p>
          <a:p>
            <a:pPr marL="0" indent="0">
              <a:buNone/>
            </a:pPr>
            <a:endParaRPr lang="nl-NL" sz="2500" dirty="0"/>
          </a:p>
        </p:txBody>
      </p:sp>
    </p:spTree>
    <p:extLst>
      <p:ext uri="{BB962C8B-B14F-4D97-AF65-F5344CB8AC3E}">
        <p14:creationId xmlns:p14="http://schemas.microsoft.com/office/powerpoint/2010/main" val="3314440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6" name="Tijdelijke aanduiding voor inhoud 5"/>
          <p:cNvSpPr>
            <a:spLocks noGrp="1"/>
          </p:cNvSpPr>
          <p:nvPr>
            <p:ph idx="1"/>
          </p:nvPr>
        </p:nvSpPr>
        <p:spPr>
          <a:xfrm>
            <a:off x="677334" y="2160589"/>
            <a:ext cx="8596668" cy="4697411"/>
          </a:xfrm>
        </p:spPr>
        <p:txBody>
          <a:bodyPr>
            <a:normAutofit/>
          </a:bodyPr>
          <a:lstStyle/>
          <a:p>
            <a:endParaRPr lang="nl-NL" dirty="0" smtClean="0"/>
          </a:p>
          <a:p>
            <a:endParaRPr lang="nl-NL" dirty="0"/>
          </a:p>
          <a:p>
            <a:endParaRPr lang="nl-NL" dirty="0" smtClean="0"/>
          </a:p>
          <a:p>
            <a:endParaRPr lang="nl-NL" dirty="0"/>
          </a:p>
          <a:p>
            <a:endParaRPr lang="nl-NL" dirty="0" smtClean="0"/>
          </a:p>
          <a:p>
            <a:endParaRPr lang="nl-NL" dirty="0"/>
          </a:p>
          <a:p>
            <a:endParaRPr lang="nl-NL" b="1" dirty="0" smtClean="0"/>
          </a:p>
          <a:p>
            <a:r>
              <a:rPr lang="nl-NL" b="1" dirty="0" smtClean="0"/>
              <a:t>Hoofdstuk 1 gaat over de marktvorm volkomen concurrentie.</a:t>
            </a:r>
          </a:p>
          <a:p>
            <a:r>
              <a:rPr lang="nl-NL" b="1" dirty="0" smtClean="0"/>
              <a:t>Dus producten die in de ogen van de consument gelijk zijn.</a:t>
            </a:r>
          </a:p>
          <a:p>
            <a:r>
              <a:rPr lang="nl-NL" b="1" dirty="0" smtClean="0"/>
              <a:t>Een marktvorm met veel aanbieders, goede toetredingsmogelijkheden.</a:t>
            </a:r>
          </a:p>
          <a:p>
            <a:r>
              <a:rPr lang="nl-NL" b="1" dirty="0" smtClean="0"/>
              <a:t>En de individuele aanbieder heeft geen invloed op de prijs.</a:t>
            </a:r>
            <a:endParaRPr lang="nl-NL" b="1" dirty="0"/>
          </a:p>
        </p:txBody>
      </p:sp>
      <p:pic>
        <p:nvPicPr>
          <p:cNvPr id="7" name="Afbeelding 6"/>
          <p:cNvPicPr>
            <a:picLocks noChangeAspect="1"/>
          </p:cNvPicPr>
          <p:nvPr/>
        </p:nvPicPr>
        <p:blipFill rotWithShape="1">
          <a:blip r:embed="rId2"/>
          <a:srcRect t="1" r="67927" b="186"/>
          <a:stretch/>
        </p:blipFill>
        <p:spPr>
          <a:xfrm>
            <a:off x="0" y="0"/>
            <a:ext cx="3910263" cy="4716379"/>
          </a:xfrm>
          <a:prstGeom prst="rect">
            <a:avLst/>
          </a:prstGeom>
        </p:spPr>
      </p:pic>
      <p:pic>
        <p:nvPicPr>
          <p:cNvPr id="8" name="Afbeelding 7"/>
          <p:cNvPicPr>
            <a:picLocks noChangeAspect="1"/>
          </p:cNvPicPr>
          <p:nvPr/>
        </p:nvPicPr>
        <p:blipFill rotWithShape="1">
          <a:blip r:embed="rId2"/>
          <a:srcRect r="51349" b="77338"/>
          <a:stretch/>
        </p:blipFill>
        <p:spPr>
          <a:xfrm>
            <a:off x="0" y="0"/>
            <a:ext cx="5931568" cy="1070811"/>
          </a:xfrm>
          <a:prstGeom prst="rect">
            <a:avLst/>
          </a:prstGeom>
        </p:spPr>
      </p:pic>
      <p:pic>
        <p:nvPicPr>
          <p:cNvPr id="9" name="Afbeelding 8"/>
          <p:cNvPicPr>
            <a:picLocks noChangeAspect="1"/>
          </p:cNvPicPr>
          <p:nvPr/>
        </p:nvPicPr>
        <p:blipFill rotWithShape="1">
          <a:blip r:embed="rId2"/>
          <a:srcRect r="51151" b="65625"/>
          <a:stretch/>
        </p:blipFill>
        <p:spPr>
          <a:xfrm>
            <a:off x="0" y="0"/>
            <a:ext cx="5955632" cy="1624263"/>
          </a:xfrm>
          <a:prstGeom prst="rect">
            <a:avLst/>
          </a:prstGeom>
        </p:spPr>
      </p:pic>
      <p:pic>
        <p:nvPicPr>
          <p:cNvPr id="10" name="Afbeelding 9"/>
          <p:cNvPicPr>
            <a:picLocks noChangeAspect="1"/>
          </p:cNvPicPr>
          <p:nvPr/>
        </p:nvPicPr>
        <p:blipFill rotWithShape="1">
          <a:blip r:embed="rId2"/>
          <a:srcRect r="51053" b="42963"/>
          <a:stretch/>
        </p:blipFill>
        <p:spPr>
          <a:xfrm>
            <a:off x="0" y="0"/>
            <a:ext cx="5967663" cy="2695074"/>
          </a:xfrm>
          <a:prstGeom prst="rect">
            <a:avLst/>
          </a:prstGeom>
        </p:spPr>
      </p:pic>
      <p:pic>
        <p:nvPicPr>
          <p:cNvPr id="11" name="Afbeelding 10"/>
          <p:cNvPicPr>
            <a:picLocks noChangeAspect="1"/>
          </p:cNvPicPr>
          <p:nvPr/>
        </p:nvPicPr>
        <p:blipFill rotWithShape="1">
          <a:blip r:embed="rId2"/>
          <a:srcRect l="395" r="50361" b="29978"/>
          <a:stretch/>
        </p:blipFill>
        <p:spPr>
          <a:xfrm>
            <a:off x="48126" y="0"/>
            <a:ext cx="6003758" cy="3308684"/>
          </a:xfrm>
          <a:prstGeom prst="rect">
            <a:avLst/>
          </a:prstGeom>
        </p:spPr>
      </p:pic>
      <p:pic>
        <p:nvPicPr>
          <p:cNvPr id="12" name="Afbeelding 11"/>
          <p:cNvPicPr>
            <a:picLocks noChangeAspect="1"/>
          </p:cNvPicPr>
          <p:nvPr/>
        </p:nvPicPr>
        <p:blipFill rotWithShape="1">
          <a:blip r:embed="rId2"/>
          <a:srcRect r="51053" b="16483"/>
          <a:stretch/>
        </p:blipFill>
        <p:spPr>
          <a:xfrm>
            <a:off x="0" y="0"/>
            <a:ext cx="5967663" cy="3946358"/>
          </a:xfrm>
          <a:prstGeom prst="rect">
            <a:avLst/>
          </a:prstGeom>
        </p:spPr>
      </p:pic>
      <p:pic>
        <p:nvPicPr>
          <p:cNvPr id="13" name="Afbeelding 12"/>
          <p:cNvPicPr>
            <a:picLocks noChangeAspect="1"/>
          </p:cNvPicPr>
          <p:nvPr/>
        </p:nvPicPr>
        <p:blipFill rotWithShape="1">
          <a:blip r:embed="rId2"/>
          <a:srcRect r="51250" b="-68"/>
          <a:stretch/>
        </p:blipFill>
        <p:spPr>
          <a:xfrm>
            <a:off x="0" y="-1"/>
            <a:ext cx="5943600" cy="4728411"/>
          </a:xfrm>
          <a:prstGeom prst="rect">
            <a:avLst/>
          </a:prstGeom>
        </p:spPr>
      </p:pic>
      <p:pic>
        <p:nvPicPr>
          <p:cNvPr id="14" name="Afbeelding 13"/>
          <p:cNvPicPr>
            <a:picLocks noChangeAspect="1"/>
          </p:cNvPicPr>
          <p:nvPr/>
        </p:nvPicPr>
        <p:blipFill rotWithShape="1">
          <a:blip r:embed="rId2"/>
          <a:srcRect l="1" r="28848" b="78357"/>
          <a:stretch/>
        </p:blipFill>
        <p:spPr>
          <a:xfrm>
            <a:off x="0" y="1"/>
            <a:ext cx="8674768" cy="1022684"/>
          </a:xfrm>
          <a:prstGeom prst="rect">
            <a:avLst/>
          </a:prstGeom>
        </p:spPr>
      </p:pic>
      <p:pic>
        <p:nvPicPr>
          <p:cNvPr id="15" name="Afbeelding 14"/>
          <p:cNvPicPr>
            <a:picLocks noChangeAspect="1"/>
          </p:cNvPicPr>
          <p:nvPr/>
        </p:nvPicPr>
        <p:blipFill rotWithShape="1">
          <a:blip r:embed="rId2"/>
          <a:srcRect r="28454" b="64607"/>
          <a:stretch/>
        </p:blipFill>
        <p:spPr>
          <a:xfrm>
            <a:off x="0" y="0"/>
            <a:ext cx="8722895" cy="1672389"/>
          </a:xfrm>
          <a:prstGeom prst="rect">
            <a:avLst/>
          </a:prstGeom>
        </p:spPr>
      </p:pic>
      <p:pic>
        <p:nvPicPr>
          <p:cNvPr id="16" name="Afbeelding 15"/>
          <p:cNvPicPr>
            <a:picLocks noChangeAspect="1"/>
          </p:cNvPicPr>
          <p:nvPr/>
        </p:nvPicPr>
        <p:blipFill rotWithShape="1">
          <a:blip r:embed="rId2"/>
          <a:srcRect r="28651" b="42709"/>
          <a:stretch/>
        </p:blipFill>
        <p:spPr>
          <a:xfrm>
            <a:off x="0" y="0"/>
            <a:ext cx="8698832" cy="2707105"/>
          </a:xfrm>
          <a:prstGeom prst="rect">
            <a:avLst/>
          </a:prstGeom>
        </p:spPr>
      </p:pic>
      <p:pic>
        <p:nvPicPr>
          <p:cNvPr id="17" name="Afbeelding 16"/>
          <p:cNvPicPr>
            <a:picLocks noChangeAspect="1"/>
          </p:cNvPicPr>
          <p:nvPr/>
        </p:nvPicPr>
        <p:blipFill rotWithShape="1">
          <a:blip r:embed="rId2"/>
          <a:srcRect r="28947" b="30996"/>
          <a:stretch/>
        </p:blipFill>
        <p:spPr>
          <a:xfrm>
            <a:off x="0" y="0"/>
            <a:ext cx="8662737" cy="3260558"/>
          </a:xfrm>
          <a:prstGeom prst="rect">
            <a:avLst/>
          </a:prstGeom>
        </p:spPr>
      </p:pic>
      <p:pic>
        <p:nvPicPr>
          <p:cNvPr id="18" name="Afbeelding 17"/>
          <p:cNvPicPr>
            <a:picLocks noChangeAspect="1"/>
          </p:cNvPicPr>
          <p:nvPr/>
        </p:nvPicPr>
        <p:blipFill rotWithShape="1">
          <a:blip r:embed="rId2"/>
          <a:srcRect r="29046" b="18265"/>
          <a:stretch/>
        </p:blipFill>
        <p:spPr>
          <a:xfrm>
            <a:off x="0" y="0"/>
            <a:ext cx="8650705" cy="3862137"/>
          </a:xfrm>
          <a:prstGeom prst="rect">
            <a:avLst/>
          </a:prstGeom>
        </p:spPr>
      </p:pic>
      <p:pic>
        <p:nvPicPr>
          <p:cNvPr id="19" name="Afbeelding 18"/>
          <p:cNvPicPr>
            <a:picLocks noChangeAspect="1"/>
          </p:cNvPicPr>
          <p:nvPr/>
        </p:nvPicPr>
        <p:blipFill rotWithShape="1">
          <a:blip r:embed="rId2"/>
          <a:srcRect t="-1" r="28355" b="442"/>
          <a:stretch/>
        </p:blipFill>
        <p:spPr>
          <a:xfrm>
            <a:off x="0" y="0"/>
            <a:ext cx="8734926" cy="4704347"/>
          </a:xfrm>
          <a:prstGeom prst="rect">
            <a:avLst/>
          </a:prstGeom>
        </p:spPr>
      </p:pic>
      <p:pic>
        <p:nvPicPr>
          <p:cNvPr id="20" name="Afbeelding 19"/>
          <p:cNvPicPr>
            <a:picLocks noChangeAspect="1"/>
          </p:cNvPicPr>
          <p:nvPr/>
        </p:nvPicPr>
        <p:blipFill rotWithShape="1">
          <a:blip r:embed="rId2"/>
          <a:srcRect r="12664" b="77593"/>
          <a:stretch/>
        </p:blipFill>
        <p:spPr>
          <a:xfrm>
            <a:off x="0" y="0"/>
            <a:ext cx="10647947" cy="1058779"/>
          </a:xfrm>
          <a:prstGeom prst="rect">
            <a:avLst/>
          </a:prstGeom>
        </p:spPr>
      </p:pic>
      <p:pic>
        <p:nvPicPr>
          <p:cNvPr id="21" name="Afbeelding 20"/>
          <p:cNvPicPr>
            <a:picLocks noChangeAspect="1"/>
          </p:cNvPicPr>
          <p:nvPr/>
        </p:nvPicPr>
        <p:blipFill rotWithShape="1">
          <a:blip r:embed="rId2"/>
          <a:srcRect r="13158" b="65625"/>
          <a:stretch/>
        </p:blipFill>
        <p:spPr>
          <a:xfrm>
            <a:off x="0" y="0"/>
            <a:ext cx="10587789" cy="1624263"/>
          </a:xfrm>
          <a:prstGeom prst="rect">
            <a:avLst/>
          </a:prstGeom>
        </p:spPr>
      </p:pic>
      <p:pic>
        <p:nvPicPr>
          <p:cNvPr id="22" name="Afbeelding 21"/>
          <p:cNvPicPr>
            <a:picLocks noChangeAspect="1"/>
          </p:cNvPicPr>
          <p:nvPr/>
        </p:nvPicPr>
        <p:blipFill rotWithShape="1">
          <a:blip r:embed="rId2"/>
          <a:srcRect r="12862" b="43219"/>
          <a:stretch/>
        </p:blipFill>
        <p:spPr>
          <a:xfrm>
            <a:off x="0" y="0"/>
            <a:ext cx="10623884" cy="2683042"/>
          </a:xfrm>
          <a:prstGeom prst="rect">
            <a:avLst/>
          </a:prstGeom>
        </p:spPr>
      </p:pic>
      <p:pic>
        <p:nvPicPr>
          <p:cNvPr id="23" name="Afbeelding 22"/>
          <p:cNvPicPr>
            <a:picLocks noChangeAspect="1"/>
          </p:cNvPicPr>
          <p:nvPr/>
        </p:nvPicPr>
        <p:blipFill rotWithShape="1">
          <a:blip r:embed="rId2"/>
          <a:srcRect r="13158" b="30996"/>
          <a:stretch/>
        </p:blipFill>
        <p:spPr>
          <a:xfrm>
            <a:off x="0" y="0"/>
            <a:ext cx="10587789" cy="3260558"/>
          </a:xfrm>
          <a:prstGeom prst="rect">
            <a:avLst/>
          </a:prstGeom>
        </p:spPr>
      </p:pic>
      <p:pic>
        <p:nvPicPr>
          <p:cNvPr id="24" name="Afbeelding 23"/>
          <p:cNvPicPr>
            <a:picLocks noChangeAspect="1"/>
          </p:cNvPicPr>
          <p:nvPr/>
        </p:nvPicPr>
        <p:blipFill rotWithShape="1">
          <a:blip r:embed="rId2"/>
          <a:srcRect r="11875" b="16737"/>
          <a:stretch/>
        </p:blipFill>
        <p:spPr>
          <a:xfrm>
            <a:off x="0" y="0"/>
            <a:ext cx="10744200" cy="3934326"/>
          </a:xfrm>
          <a:prstGeom prst="rect">
            <a:avLst/>
          </a:prstGeom>
        </p:spPr>
      </p:pic>
      <p:pic>
        <p:nvPicPr>
          <p:cNvPr id="25" name="Afbeelding 24"/>
          <p:cNvPicPr>
            <a:picLocks noChangeAspect="1"/>
          </p:cNvPicPr>
          <p:nvPr/>
        </p:nvPicPr>
        <p:blipFill rotWithShape="1">
          <a:blip r:embed="rId2"/>
          <a:srcRect r="12368" b="-323"/>
          <a:stretch/>
        </p:blipFill>
        <p:spPr>
          <a:xfrm>
            <a:off x="0" y="0"/>
            <a:ext cx="10684042" cy="4740442"/>
          </a:xfrm>
          <a:prstGeom prst="rect">
            <a:avLst/>
          </a:prstGeom>
        </p:spPr>
      </p:pic>
      <p:pic>
        <p:nvPicPr>
          <p:cNvPr id="26" name="Afbeelding 25"/>
          <p:cNvPicPr>
            <a:picLocks noChangeAspect="1"/>
          </p:cNvPicPr>
          <p:nvPr/>
        </p:nvPicPr>
        <p:blipFill rotWithShape="1">
          <a:blip r:embed="rId2"/>
          <a:srcRect r="-164" b="78102"/>
          <a:stretch/>
        </p:blipFill>
        <p:spPr>
          <a:xfrm>
            <a:off x="-1" y="0"/>
            <a:ext cx="12212053" cy="1034716"/>
          </a:xfrm>
          <a:prstGeom prst="rect">
            <a:avLst/>
          </a:prstGeom>
        </p:spPr>
      </p:pic>
      <p:pic>
        <p:nvPicPr>
          <p:cNvPr id="28" name="Afbeelding 27"/>
          <p:cNvPicPr>
            <a:picLocks noChangeAspect="1"/>
          </p:cNvPicPr>
          <p:nvPr/>
        </p:nvPicPr>
        <p:blipFill rotWithShape="1">
          <a:blip r:embed="rId2"/>
          <a:srcRect r="230" b="65116"/>
          <a:stretch/>
        </p:blipFill>
        <p:spPr>
          <a:xfrm>
            <a:off x="0" y="0"/>
            <a:ext cx="12163926" cy="1648326"/>
          </a:xfrm>
          <a:prstGeom prst="rect">
            <a:avLst/>
          </a:prstGeom>
        </p:spPr>
      </p:pic>
      <p:pic>
        <p:nvPicPr>
          <p:cNvPr id="29" name="Afbeelding 28"/>
          <p:cNvPicPr>
            <a:picLocks noChangeAspect="1"/>
          </p:cNvPicPr>
          <p:nvPr/>
        </p:nvPicPr>
        <p:blipFill rotWithShape="1">
          <a:blip r:embed="rId2"/>
          <a:srcRect l="-1" r="428" b="42455"/>
          <a:stretch/>
        </p:blipFill>
        <p:spPr>
          <a:xfrm>
            <a:off x="0" y="0"/>
            <a:ext cx="12139863" cy="2719137"/>
          </a:xfrm>
          <a:prstGeom prst="rect">
            <a:avLst/>
          </a:prstGeom>
        </p:spPr>
      </p:pic>
      <p:pic>
        <p:nvPicPr>
          <p:cNvPr id="30" name="Afbeelding 29"/>
          <p:cNvPicPr>
            <a:picLocks noChangeAspect="1"/>
          </p:cNvPicPr>
          <p:nvPr/>
        </p:nvPicPr>
        <p:blipFill rotWithShape="1">
          <a:blip r:embed="rId2"/>
          <a:srcRect l="1" r="32" b="30487"/>
          <a:stretch/>
        </p:blipFill>
        <p:spPr>
          <a:xfrm>
            <a:off x="0" y="0"/>
            <a:ext cx="12187989" cy="3284621"/>
          </a:xfrm>
          <a:prstGeom prst="rect">
            <a:avLst/>
          </a:prstGeom>
        </p:spPr>
      </p:pic>
      <p:pic>
        <p:nvPicPr>
          <p:cNvPr id="31" name="Afbeelding 30"/>
          <p:cNvPicPr>
            <a:picLocks noChangeAspect="1"/>
          </p:cNvPicPr>
          <p:nvPr/>
        </p:nvPicPr>
        <p:blipFill rotWithShape="1">
          <a:blip r:embed="rId2"/>
          <a:srcRect r="132" b="17755"/>
          <a:stretch/>
        </p:blipFill>
        <p:spPr>
          <a:xfrm>
            <a:off x="0" y="0"/>
            <a:ext cx="12175958" cy="3886200"/>
          </a:xfrm>
          <a:prstGeom prst="rect">
            <a:avLst/>
          </a:prstGeom>
        </p:spPr>
      </p:pic>
      <p:pic>
        <p:nvPicPr>
          <p:cNvPr id="32" name="Afbeelding 31"/>
          <p:cNvPicPr>
            <a:picLocks noChangeAspect="1"/>
          </p:cNvPicPr>
          <p:nvPr/>
        </p:nvPicPr>
        <p:blipFill>
          <a:blip r:embed="rId2"/>
          <a:stretch>
            <a:fillRect/>
          </a:stretch>
        </p:blipFill>
        <p:spPr>
          <a:xfrm>
            <a:off x="0" y="0"/>
            <a:ext cx="12192000" cy="4725190"/>
          </a:xfrm>
          <a:prstGeom prst="rect">
            <a:avLst/>
          </a:prstGeom>
        </p:spPr>
      </p:pic>
    </p:spTree>
    <p:extLst>
      <p:ext uri="{BB962C8B-B14F-4D97-AF65-F5344CB8AC3E}">
        <p14:creationId xmlns:p14="http://schemas.microsoft.com/office/powerpoint/2010/main" val="232356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 3 oefenopgaves.</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0340346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Maak 1.14 en 1.15</a:t>
            </a:r>
            <a:endParaRPr lang="nl-NL" dirty="0"/>
          </a:p>
        </p:txBody>
      </p:sp>
      <p:sp>
        <p:nvSpPr>
          <p:cNvPr id="3" name="Tijdelijke aanduiding voor inhoud 2"/>
          <p:cNvSpPr>
            <a:spLocks noGrp="1"/>
          </p:cNvSpPr>
          <p:nvPr>
            <p:ph idx="1"/>
          </p:nvPr>
        </p:nvSpPr>
        <p:spPr>
          <a:xfrm>
            <a:off x="228600" y="1698170"/>
            <a:ext cx="4752474" cy="4473617"/>
          </a:xfrm>
        </p:spPr>
        <p:txBody>
          <a:bodyPr>
            <a:normAutofit/>
          </a:bodyPr>
          <a:lstStyle/>
          <a:p>
            <a:endParaRPr lang="nl-NL" sz="2500" dirty="0"/>
          </a:p>
          <a:p>
            <a:r>
              <a:rPr lang="nl-NL" sz="2500" dirty="0" smtClean="0"/>
              <a:t>10 minuten de tijd</a:t>
            </a:r>
          </a:p>
          <a:p>
            <a:r>
              <a:rPr lang="nl-NL" sz="2500" dirty="0" smtClean="0"/>
              <a:t>De stof voor vandaag is 1.14 t/m 1.16. als je eerder klaar bent kan je daarmee verder.</a:t>
            </a:r>
          </a:p>
          <a:p>
            <a:endParaRPr lang="nl-NL" sz="2500" dirty="0" smtClean="0"/>
          </a:p>
          <a:p>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699448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5" name="Afbeelding 4"/>
          <p:cNvPicPr>
            <a:picLocks noChangeAspect="1"/>
          </p:cNvPicPr>
          <p:nvPr/>
        </p:nvPicPr>
        <p:blipFill rotWithShape="1">
          <a:blip r:embed="rId2"/>
          <a:srcRect b="73293"/>
          <a:stretch/>
        </p:blipFill>
        <p:spPr>
          <a:xfrm>
            <a:off x="0" y="0"/>
            <a:ext cx="12192000" cy="1449977"/>
          </a:xfrm>
          <a:prstGeom prst="rect">
            <a:avLst/>
          </a:prstGeom>
        </p:spPr>
      </p:pic>
      <p:pic>
        <p:nvPicPr>
          <p:cNvPr id="6" name="Afbeelding 5"/>
          <p:cNvPicPr>
            <a:picLocks noChangeAspect="1"/>
          </p:cNvPicPr>
          <p:nvPr/>
        </p:nvPicPr>
        <p:blipFill rotWithShape="1">
          <a:blip r:embed="rId2"/>
          <a:srcRect b="48271"/>
          <a:stretch/>
        </p:blipFill>
        <p:spPr>
          <a:xfrm>
            <a:off x="0" y="0"/>
            <a:ext cx="12192000" cy="2808514"/>
          </a:xfrm>
          <a:prstGeom prst="rect">
            <a:avLst/>
          </a:prstGeom>
        </p:spPr>
      </p:pic>
      <p:pic>
        <p:nvPicPr>
          <p:cNvPr id="7" name="Afbeelding 6"/>
          <p:cNvPicPr>
            <a:picLocks noChangeAspect="1"/>
          </p:cNvPicPr>
          <p:nvPr/>
        </p:nvPicPr>
        <p:blipFill rotWithShape="1">
          <a:blip r:embed="rId2"/>
          <a:srcRect b="33113"/>
          <a:stretch/>
        </p:blipFill>
        <p:spPr>
          <a:xfrm>
            <a:off x="0" y="0"/>
            <a:ext cx="12192000" cy="3631474"/>
          </a:xfrm>
          <a:prstGeom prst="rect">
            <a:avLst/>
          </a:prstGeom>
        </p:spPr>
      </p:pic>
      <p:pic>
        <p:nvPicPr>
          <p:cNvPr id="8" name="Afbeelding 7"/>
          <p:cNvPicPr>
            <a:picLocks noChangeAspect="1"/>
          </p:cNvPicPr>
          <p:nvPr/>
        </p:nvPicPr>
        <p:blipFill>
          <a:blip r:embed="rId2"/>
          <a:stretch>
            <a:fillRect/>
          </a:stretch>
        </p:blipFill>
        <p:spPr>
          <a:xfrm>
            <a:off x="0" y="0"/>
            <a:ext cx="12192000" cy="5429250"/>
          </a:xfrm>
          <a:prstGeom prst="rect">
            <a:avLst/>
          </a:prstGeom>
        </p:spPr>
      </p:pic>
    </p:spTree>
    <p:extLst>
      <p:ext uri="{BB962C8B-B14F-4D97-AF65-F5344CB8AC3E}">
        <p14:creationId xmlns:p14="http://schemas.microsoft.com/office/powerpoint/2010/main" val="1195123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Maak 1.16</a:t>
            </a:r>
            <a:endParaRPr lang="nl-NL" dirty="0"/>
          </a:p>
        </p:txBody>
      </p:sp>
      <p:sp>
        <p:nvSpPr>
          <p:cNvPr id="3" name="Tijdelijke aanduiding voor inhoud 2"/>
          <p:cNvSpPr>
            <a:spLocks noGrp="1"/>
          </p:cNvSpPr>
          <p:nvPr>
            <p:ph idx="1"/>
          </p:nvPr>
        </p:nvSpPr>
        <p:spPr>
          <a:xfrm>
            <a:off x="228600" y="1698170"/>
            <a:ext cx="4752474" cy="4473617"/>
          </a:xfrm>
        </p:spPr>
        <p:txBody>
          <a:bodyPr>
            <a:normAutofit/>
          </a:bodyPr>
          <a:lstStyle/>
          <a:p>
            <a:endParaRPr lang="nl-NL" sz="2500" dirty="0"/>
          </a:p>
          <a:p>
            <a:r>
              <a:rPr lang="nl-NL" sz="2500" dirty="0" smtClean="0"/>
              <a:t>20 minuten de tijd</a:t>
            </a:r>
          </a:p>
          <a:p>
            <a:r>
              <a:rPr lang="nl-NL" sz="2500" dirty="0" smtClean="0"/>
              <a:t>Als je klaar bent kan je aan de slag met een ander vak.</a:t>
            </a:r>
          </a:p>
          <a:p>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7" name="Ovaal 26"/>
          <p:cNvSpPr/>
          <p:nvPr/>
        </p:nvSpPr>
        <p:spPr>
          <a:xfrm>
            <a:off x="5767185"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8" name="Ovaal 27"/>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9" name="Ovaal 28"/>
          <p:cNvSpPr/>
          <p:nvPr/>
        </p:nvSpPr>
        <p:spPr>
          <a:xfrm>
            <a:off x="5767182" y="195920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0" name="Ovaal 29"/>
          <p:cNvSpPr/>
          <p:nvPr/>
        </p:nvSpPr>
        <p:spPr>
          <a:xfrm>
            <a:off x="5767182" y="19591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1" name="Ovaal 30"/>
          <p:cNvSpPr/>
          <p:nvPr/>
        </p:nvSpPr>
        <p:spPr>
          <a:xfrm>
            <a:off x="5767170" y="195917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293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heel(1)">
                                      <p:cBhvr>
                                        <p:cTn id="67" dur="59000"/>
                                        <p:tgtEl>
                                          <p:spTgt spid="27"/>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heel(1)">
                                      <p:cBhvr>
                                        <p:cTn id="71" dur="59000"/>
                                        <p:tgtEl>
                                          <p:spTgt spid="28"/>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heel(1)">
                                      <p:cBhvr>
                                        <p:cTn id="75" dur="59000"/>
                                        <p:tgtEl>
                                          <p:spTgt spid="29"/>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wheel(1)">
                                      <p:cBhvr>
                                        <p:cTn id="79" dur="59000"/>
                                        <p:tgtEl>
                                          <p:spTgt spid="30"/>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wheel(1)">
                                      <p:cBhvr>
                                        <p:cTn id="83" dur="59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P spid="27" grpId="0" animBg="1"/>
      <p:bldP spid="28" grpId="0" animBg="1"/>
      <p:bldP spid="29" grpId="0" animBg="1"/>
      <p:bldP spid="30" grpId="0" animBg="1"/>
      <p:bldP spid="3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3172"/>
          <a:stretch/>
        </p:blipFill>
        <p:spPr>
          <a:xfrm>
            <a:off x="0" y="0"/>
            <a:ext cx="12192000" cy="600891"/>
          </a:xfrm>
          <a:prstGeom prst="rect">
            <a:avLst/>
          </a:prstGeom>
        </p:spPr>
      </p:pic>
      <p:pic>
        <p:nvPicPr>
          <p:cNvPr id="5" name="Afbeelding 4"/>
          <p:cNvPicPr>
            <a:picLocks noChangeAspect="1"/>
          </p:cNvPicPr>
          <p:nvPr/>
        </p:nvPicPr>
        <p:blipFill rotWithShape="1">
          <a:blip r:embed="rId2"/>
          <a:srcRect b="61953"/>
          <a:stretch/>
        </p:blipFill>
        <p:spPr>
          <a:xfrm>
            <a:off x="0" y="0"/>
            <a:ext cx="12192000" cy="1358537"/>
          </a:xfrm>
          <a:prstGeom prst="rect">
            <a:avLst/>
          </a:prstGeom>
        </p:spPr>
      </p:pic>
      <p:pic>
        <p:nvPicPr>
          <p:cNvPr id="6" name="Afbeelding 5"/>
          <p:cNvPicPr>
            <a:picLocks noChangeAspect="1"/>
          </p:cNvPicPr>
          <p:nvPr/>
        </p:nvPicPr>
        <p:blipFill rotWithShape="1">
          <a:blip r:embed="rId2"/>
          <a:srcRect b="42198"/>
          <a:stretch/>
        </p:blipFill>
        <p:spPr>
          <a:xfrm>
            <a:off x="0" y="0"/>
            <a:ext cx="12192000" cy="2063931"/>
          </a:xfrm>
          <a:prstGeom prst="rect">
            <a:avLst/>
          </a:prstGeom>
        </p:spPr>
      </p:pic>
      <p:pic>
        <p:nvPicPr>
          <p:cNvPr id="7" name="Afbeelding 6"/>
          <p:cNvPicPr>
            <a:picLocks noChangeAspect="1"/>
          </p:cNvPicPr>
          <p:nvPr/>
        </p:nvPicPr>
        <p:blipFill rotWithShape="1">
          <a:blip r:embed="rId2"/>
          <a:srcRect b="32686"/>
          <a:stretch/>
        </p:blipFill>
        <p:spPr>
          <a:xfrm>
            <a:off x="0" y="0"/>
            <a:ext cx="12192000" cy="2403566"/>
          </a:xfrm>
          <a:prstGeom prst="rect">
            <a:avLst/>
          </a:prstGeom>
        </p:spPr>
      </p:pic>
      <p:pic>
        <p:nvPicPr>
          <p:cNvPr id="8" name="Afbeelding 7"/>
          <p:cNvPicPr>
            <a:picLocks noChangeAspect="1"/>
          </p:cNvPicPr>
          <p:nvPr/>
        </p:nvPicPr>
        <p:blipFill rotWithShape="1">
          <a:blip r:embed="rId2"/>
          <a:srcRect b="21345"/>
          <a:stretch/>
        </p:blipFill>
        <p:spPr>
          <a:xfrm>
            <a:off x="0" y="0"/>
            <a:ext cx="12192000" cy="2808514"/>
          </a:xfrm>
          <a:prstGeom prst="rect">
            <a:avLst/>
          </a:prstGeom>
        </p:spPr>
      </p:pic>
      <p:pic>
        <p:nvPicPr>
          <p:cNvPr id="9" name="Afbeelding 8"/>
          <p:cNvPicPr>
            <a:picLocks noChangeAspect="1"/>
          </p:cNvPicPr>
          <p:nvPr/>
        </p:nvPicPr>
        <p:blipFill>
          <a:blip r:embed="rId2"/>
          <a:stretch>
            <a:fillRect/>
          </a:stretch>
        </p:blipFill>
        <p:spPr>
          <a:xfrm>
            <a:off x="0" y="0"/>
            <a:ext cx="12192000" cy="3570682"/>
          </a:xfrm>
          <a:prstGeom prst="rect">
            <a:avLst/>
          </a:prstGeom>
        </p:spPr>
      </p:pic>
    </p:spTree>
    <p:extLst>
      <p:ext uri="{BB962C8B-B14F-4D97-AF65-F5344CB8AC3E}">
        <p14:creationId xmlns:p14="http://schemas.microsoft.com/office/powerpoint/2010/main" val="463521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0805"/>
          <a:stretch/>
        </p:blipFill>
        <p:spPr>
          <a:xfrm>
            <a:off x="0" y="-26988"/>
            <a:ext cx="7759337" cy="627879"/>
          </a:xfrm>
          <a:prstGeom prst="rect">
            <a:avLst/>
          </a:prstGeom>
        </p:spPr>
      </p:pic>
      <p:pic>
        <p:nvPicPr>
          <p:cNvPr id="5" name="Afbeelding 4"/>
          <p:cNvPicPr>
            <a:picLocks noChangeAspect="1"/>
          </p:cNvPicPr>
          <p:nvPr/>
        </p:nvPicPr>
        <p:blipFill>
          <a:blip r:embed="rId2"/>
          <a:stretch>
            <a:fillRect/>
          </a:stretch>
        </p:blipFill>
        <p:spPr>
          <a:xfrm>
            <a:off x="0" y="-26988"/>
            <a:ext cx="7759337" cy="6828881"/>
          </a:xfrm>
          <a:prstGeom prst="rect">
            <a:avLst/>
          </a:prstGeom>
        </p:spPr>
      </p:pic>
    </p:spTree>
    <p:extLst>
      <p:ext uri="{BB962C8B-B14F-4D97-AF65-F5344CB8AC3E}">
        <p14:creationId xmlns:p14="http://schemas.microsoft.com/office/powerpoint/2010/main" val="305723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1050"/>
          <a:stretch/>
        </p:blipFill>
        <p:spPr>
          <a:xfrm>
            <a:off x="0" y="1"/>
            <a:ext cx="12192000" cy="339634"/>
          </a:xfrm>
          <a:prstGeom prst="rect">
            <a:avLst/>
          </a:prstGeom>
        </p:spPr>
      </p:pic>
      <p:pic>
        <p:nvPicPr>
          <p:cNvPr id="5" name="Afbeelding 4"/>
          <p:cNvPicPr>
            <a:picLocks noChangeAspect="1"/>
          </p:cNvPicPr>
          <p:nvPr/>
        </p:nvPicPr>
        <p:blipFill rotWithShape="1">
          <a:blip r:embed="rId2"/>
          <a:srcRect b="70395"/>
          <a:stretch/>
        </p:blipFill>
        <p:spPr>
          <a:xfrm>
            <a:off x="0" y="1"/>
            <a:ext cx="12192000" cy="1123406"/>
          </a:xfrm>
          <a:prstGeom prst="rect">
            <a:avLst/>
          </a:prstGeom>
        </p:spPr>
      </p:pic>
      <p:pic>
        <p:nvPicPr>
          <p:cNvPr id="6" name="Afbeelding 5"/>
          <p:cNvPicPr>
            <a:picLocks noChangeAspect="1"/>
          </p:cNvPicPr>
          <p:nvPr/>
        </p:nvPicPr>
        <p:blipFill rotWithShape="1">
          <a:blip r:embed="rId2"/>
          <a:srcRect b="61101"/>
          <a:stretch/>
        </p:blipFill>
        <p:spPr>
          <a:xfrm>
            <a:off x="0" y="0"/>
            <a:ext cx="12192000" cy="1476103"/>
          </a:xfrm>
          <a:prstGeom prst="rect">
            <a:avLst/>
          </a:prstGeom>
        </p:spPr>
      </p:pic>
      <p:pic>
        <p:nvPicPr>
          <p:cNvPr id="7" name="Afbeelding 6"/>
          <p:cNvPicPr>
            <a:picLocks noChangeAspect="1"/>
          </p:cNvPicPr>
          <p:nvPr/>
        </p:nvPicPr>
        <p:blipFill rotWithShape="1">
          <a:blip r:embed="rId2"/>
          <a:srcRect b="47676"/>
          <a:stretch/>
        </p:blipFill>
        <p:spPr>
          <a:xfrm>
            <a:off x="0" y="1"/>
            <a:ext cx="12192000" cy="1985554"/>
          </a:xfrm>
          <a:prstGeom prst="rect">
            <a:avLst/>
          </a:prstGeom>
        </p:spPr>
      </p:pic>
      <p:pic>
        <p:nvPicPr>
          <p:cNvPr id="8" name="Afbeelding 7"/>
          <p:cNvPicPr>
            <a:picLocks noChangeAspect="1"/>
          </p:cNvPicPr>
          <p:nvPr/>
        </p:nvPicPr>
        <p:blipFill rotWithShape="1">
          <a:blip r:embed="rId2"/>
          <a:srcRect b="39070"/>
          <a:stretch/>
        </p:blipFill>
        <p:spPr>
          <a:xfrm>
            <a:off x="0" y="1"/>
            <a:ext cx="12192000" cy="2312126"/>
          </a:xfrm>
          <a:prstGeom prst="rect">
            <a:avLst/>
          </a:prstGeom>
        </p:spPr>
      </p:pic>
      <p:pic>
        <p:nvPicPr>
          <p:cNvPr id="9" name="Afbeelding 8"/>
          <p:cNvPicPr>
            <a:picLocks noChangeAspect="1"/>
          </p:cNvPicPr>
          <p:nvPr/>
        </p:nvPicPr>
        <p:blipFill>
          <a:blip r:embed="rId2"/>
          <a:stretch>
            <a:fillRect/>
          </a:stretch>
        </p:blipFill>
        <p:spPr>
          <a:xfrm>
            <a:off x="0" y="0"/>
            <a:ext cx="12192000" cy="3794699"/>
          </a:xfrm>
          <a:prstGeom prst="rect">
            <a:avLst/>
          </a:prstGeom>
        </p:spPr>
      </p:pic>
    </p:spTree>
    <p:extLst>
      <p:ext uri="{BB962C8B-B14F-4D97-AF65-F5344CB8AC3E}">
        <p14:creationId xmlns:p14="http://schemas.microsoft.com/office/powerpoint/2010/main" val="593336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Maak opgaves 1.1 t/m 1.3</a:t>
            </a:r>
            <a:endParaRPr lang="nl-NL" dirty="0"/>
          </a:p>
        </p:txBody>
      </p:sp>
      <p:sp>
        <p:nvSpPr>
          <p:cNvPr id="3" name="Tijdelijke aanduiding voor inhoud 2"/>
          <p:cNvSpPr>
            <a:spLocks noGrp="1"/>
          </p:cNvSpPr>
          <p:nvPr>
            <p:ph idx="1"/>
          </p:nvPr>
        </p:nvSpPr>
        <p:spPr>
          <a:xfrm>
            <a:off x="84221" y="1022684"/>
            <a:ext cx="4896853" cy="5149104"/>
          </a:xfrm>
        </p:spPr>
        <p:txBody>
          <a:bodyPr>
            <a:normAutofit/>
          </a:bodyPr>
          <a:lstStyle/>
          <a:p>
            <a:endParaRPr lang="nl-NL" sz="2500" dirty="0"/>
          </a:p>
          <a:p>
            <a:r>
              <a:rPr lang="nl-NL" sz="2500" dirty="0" smtClean="0"/>
              <a:t>Introductieopgaves:</a:t>
            </a:r>
          </a:p>
          <a:p>
            <a:r>
              <a:rPr lang="nl-NL" sz="2500" dirty="0" smtClean="0"/>
              <a:t>Jullie hebben 10 minuten de tijd.</a:t>
            </a:r>
          </a:p>
          <a:p>
            <a:r>
              <a:rPr lang="nl-NL" sz="2500" dirty="0" smtClean="0"/>
              <a:t>De sommen voor deze les zijn 1.1 t/m 1.8, je kan daarmee verder werken.</a:t>
            </a:r>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8584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9816"/>
          <a:stretch/>
        </p:blipFill>
        <p:spPr>
          <a:xfrm>
            <a:off x="0" y="0"/>
            <a:ext cx="12192000" cy="757646"/>
          </a:xfrm>
          <a:prstGeom prst="rect">
            <a:avLst/>
          </a:prstGeom>
        </p:spPr>
      </p:pic>
      <p:pic>
        <p:nvPicPr>
          <p:cNvPr id="5" name="Afbeelding 4"/>
          <p:cNvPicPr>
            <a:picLocks noChangeAspect="1"/>
          </p:cNvPicPr>
          <p:nvPr/>
        </p:nvPicPr>
        <p:blipFill rotWithShape="1">
          <a:blip r:embed="rId2"/>
          <a:srcRect b="24541"/>
          <a:stretch/>
        </p:blipFill>
        <p:spPr>
          <a:xfrm>
            <a:off x="0" y="0"/>
            <a:ext cx="12192000" cy="1894114"/>
          </a:xfrm>
          <a:prstGeom prst="rect">
            <a:avLst/>
          </a:prstGeom>
        </p:spPr>
      </p:pic>
      <p:pic>
        <p:nvPicPr>
          <p:cNvPr id="6" name="Afbeelding 5"/>
          <p:cNvPicPr>
            <a:picLocks noChangeAspect="1"/>
          </p:cNvPicPr>
          <p:nvPr/>
        </p:nvPicPr>
        <p:blipFill>
          <a:blip r:embed="rId2"/>
          <a:stretch>
            <a:fillRect/>
          </a:stretch>
        </p:blipFill>
        <p:spPr>
          <a:xfrm>
            <a:off x="0" y="0"/>
            <a:ext cx="12192000" cy="2510118"/>
          </a:xfrm>
          <a:prstGeom prst="rect">
            <a:avLst/>
          </a:prstGeom>
        </p:spPr>
      </p:pic>
    </p:spTree>
    <p:extLst>
      <p:ext uri="{BB962C8B-B14F-4D97-AF65-F5344CB8AC3E}">
        <p14:creationId xmlns:p14="http://schemas.microsoft.com/office/powerpoint/2010/main" val="516506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Marktvorm volkomen concurrentie/volledige mededingen (is hetzelfde 2 benamingen)</a:t>
            </a:r>
            <a:endParaRPr lang="nl-NL" dirty="0"/>
          </a:p>
        </p:txBody>
      </p:sp>
      <p:sp>
        <p:nvSpPr>
          <p:cNvPr id="3" name="Tijdelijke aanduiding voor inhoud 2"/>
          <p:cNvSpPr>
            <a:spLocks noGrp="1"/>
          </p:cNvSpPr>
          <p:nvPr>
            <p:ph idx="1"/>
          </p:nvPr>
        </p:nvSpPr>
        <p:spPr>
          <a:xfrm>
            <a:off x="104503" y="1724297"/>
            <a:ext cx="9169499" cy="5133703"/>
          </a:xfrm>
        </p:spPr>
        <p:txBody>
          <a:bodyPr>
            <a:normAutofit fontScale="92500" lnSpcReduction="10000"/>
          </a:bodyPr>
          <a:lstStyle/>
          <a:p>
            <a:r>
              <a:rPr lang="nl-NL" sz="2500" dirty="0" smtClean="0"/>
              <a:t>Veel aanbieders: als klant kan je uit veel verschillende aanbieders kiezen.</a:t>
            </a:r>
          </a:p>
          <a:p>
            <a:r>
              <a:rPr lang="nl-NL" sz="2500" dirty="0" smtClean="0"/>
              <a:t>Gevolg: doordat er zoveel aanbieders hetzelfde product aanbieden heb je als aanbieder geen invloed op de prijs.</a:t>
            </a:r>
          </a:p>
          <a:p>
            <a:r>
              <a:rPr lang="nl-NL" sz="2500" dirty="0" smtClean="0"/>
              <a:t>De prijs ontstaat op de markt.</a:t>
            </a:r>
          </a:p>
          <a:p>
            <a:r>
              <a:rPr lang="nl-NL" sz="2500" dirty="0" smtClean="0"/>
              <a:t>Homogeen product: product in de ogen van de consument identiek.</a:t>
            </a:r>
          </a:p>
          <a:p>
            <a:r>
              <a:rPr lang="nl-NL" sz="2500" dirty="0" smtClean="0"/>
              <a:t>Transparante markt: voor de consument is het makkelijk inzicht te krijgen in prijs en kwaliteit.</a:t>
            </a:r>
          </a:p>
          <a:p>
            <a:r>
              <a:rPr lang="nl-NL" sz="2500" dirty="0" smtClean="0"/>
              <a:t>Vrij toe- en uittreding: als je op deze marktvorm een product aan wilt bieden kan dit gemakkelijk, er zijn geen belemmeringen.</a:t>
            </a:r>
          </a:p>
          <a:p>
            <a:r>
              <a:rPr lang="nl-NL" sz="2500" dirty="0" smtClean="0"/>
              <a:t>Markvorm komt niet tot nauwelijks toe (theoretische marktvorm)</a:t>
            </a:r>
            <a:endParaRPr lang="nl-NL" sz="2500" dirty="0"/>
          </a:p>
        </p:txBody>
      </p:sp>
    </p:spTree>
    <p:extLst>
      <p:ext uri="{BB962C8B-B14F-4D97-AF65-F5344CB8AC3E}">
        <p14:creationId xmlns:p14="http://schemas.microsoft.com/office/powerpoint/2010/main" val="3006685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Maak opgaves 1.4 t/m 1.6</a:t>
            </a:r>
            <a:endParaRPr lang="nl-NL" dirty="0"/>
          </a:p>
        </p:txBody>
      </p:sp>
      <p:sp>
        <p:nvSpPr>
          <p:cNvPr id="3" name="Tijdelijke aanduiding voor inhoud 2"/>
          <p:cNvSpPr>
            <a:spLocks noGrp="1"/>
          </p:cNvSpPr>
          <p:nvPr>
            <p:ph idx="1"/>
          </p:nvPr>
        </p:nvSpPr>
        <p:spPr>
          <a:xfrm>
            <a:off x="84221" y="1022684"/>
            <a:ext cx="4896853" cy="5149104"/>
          </a:xfrm>
        </p:spPr>
        <p:txBody>
          <a:bodyPr>
            <a:normAutofit/>
          </a:bodyPr>
          <a:lstStyle/>
          <a:p>
            <a:endParaRPr lang="nl-NL" sz="2500" dirty="0"/>
          </a:p>
          <a:p>
            <a:r>
              <a:rPr lang="nl-NL" sz="2500" dirty="0" smtClean="0"/>
              <a:t>Grafische aan de slag met het marktmechanisme.</a:t>
            </a:r>
          </a:p>
          <a:p>
            <a:r>
              <a:rPr lang="nl-NL" sz="2500" dirty="0" smtClean="0"/>
              <a:t>15 minuten de tijd.</a:t>
            </a:r>
          </a:p>
          <a:p>
            <a:r>
              <a:rPr lang="nl-NL" sz="2500" dirty="0"/>
              <a:t>De sommen voor deze les zijn 1.1 t/m 1.8, je kan daarmee verder werken.</a:t>
            </a:r>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3710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66060"/>
          <a:stretch/>
        </p:blipFill>
        <p:spPr>
          <a:xfrm>
            <a:off x="0" y="0"/>
            <a:ext cx="12192000" cy="692332"/>
          </a:xfrm>
          <a:prstGeom prst="rect">
            <a:avLst/>
          </a:prstGeom>
        </p:spPr>
      </p:pic>
      <p:pic>
        <p:nvPicPr>
          <p:cNvPr id="5" name="Afbeelding 4"/>
          <p:cNvPicPr>
            <a:picLocks noChangeAspect="1"/>
          </p:cNvPicPr>
          <p:nvPr/>
        </p:nvPicPr>
        <p:blipFill>
          <a:blip r:embed="rId2"/>
          <a:stretch>
            <a:fillRect/>
          </a:stretch>
        </p:blipFill>
        <p:spPr>
          <a:xfrm>
            <a:off x="0" y="-1"/>
            <a:ext cx="12192000" cy="2039907"/>
          </a:xfrm>
          <a:prstGeom prst="rect">
            <a:avLst/>
          </a:prstGeom>
        </p:spPr>
      </p:pic>
    </p:spTree>
    <p:extLst>
      <p:ext uri="{BB962C8B-B14F-4D97-AF65-F5344CB8AC3E}">
        <p14:creationId xmlns:p14="http://schemas.microsoft.com/office/powerpoint/2010/main" val="2478348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56698"/>
          <a:stretch/>
        </p:blipFill>
        <p:spPr>
          <a:xfrm>
            <a:off x="0" y="0"/>
            <a:ext cx="12192000" cy="548640"/>
          </a:xfrm>
          <a:prstGeom prst="rect">
            <a:avLst/>
          </a:prstGeom>
        </p:spPr>
      </p:pic>
      <p:pic>
        <p:nvPicPr>
          <p:cNvPr id="5" name="Afbeelding 4"/>
          <p:cNvPicPr>
            <a:picLocks noChangeAspect="1"/>
          </p:cNvPicPr>
          <p:nvPr/>
        </p:nvPicPr>
        <p:blipFill>
          <a:blip r:embed="rId2"/>
          <a:stretch>
            <a:fillRect/>
          </a:stretch>
        </p:blipFill>
        <p:spPr>
          <a:xfrm>
            <a:off x="0" y="0"/>
            <a:ext cx="12192000" cy="1267012"/>
          </a:xfrm>
          <a:prstGeom prst="rect">
            <a:avLst/>
          </a:prstGeom>
        </p:spPr>
      </p:pic>
      <p:pic>
        <p:nvPicPr>
          <p:cNvPr id="6" name="Afbeelding 5"/>
          <p:cNvPicPr>
            <a:picLocks noChangeAspect="1"/>
          </p:cNvPicPr>
          <p:nvPr/>
        </p:nvPicPr>
        <p:blipFill rotWithShape="1">
          <a:blip r:embed="rId3"/>
          <a:srcRect b="60515"/>
          <a:stretch/>
        </p:blipFill>
        <p:spPr>
          <a:xfrm>
            <a:off x="0" y="1249550"/>
            <a:ext cx="12192000" cy="526999"/>
          </a:xfrm>
          <a:prstGeom prst="rect">
            <a:avLst/>
          </a:prstGeom>
        </p:spPr>
      </p:pic>
      <p:pic>
        <p:nvPicPr>
          <p:cNvPr id="7" name="Afbeelding 6"/>
          <p:cNvPicPr>
            <a:picLocks noChangeAspect="1"/>
          </p:cNvPicPr>
          <p:nvPr/>
        </p:nvPicPr>
        <p:blipFill>
          <a:blip r:embed="rId3"/>
          <a:stretch>
            <a:fillRect/>
          </a:stretch>
        </p:blipFill>
        <p:spPr>
          <a:xfrm>
            <a:off x="0" y="1249550"/>
            <a:ext cx="12192000" cy="1334703"/>
          </a:xfrm>
          <a:prstGeom prst="rect">
            <a:avLst/>
          </a:prstGeom>
        </p:spPr>
      </p:pic>
    </p:spTree>
    <p:extLst>
      <p:ext uri="{BB962C8B-B14F-4D97-AF65-F5344CB8AC3E}">
        <p14:creationId xmlns:p14="http://schemas.microsoft.com/office/powerpoint/2010/main" val="926898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175</TotalTime>
  <Words>1211</Words>
  <Application>Microsoft Office PowerPoint</Application>
  <PresentationFormat>Breedbeeld</PresentationFormat>
  <Paragraphs>275</Paragraphs>
  <Slides>36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36</vt:i4>
      </vt:variant>
    </vt:vector>
  </HeadingPairs>
  <TitlesOfParts>
    <vt:vector size="41" baseType="lpstr">
      <vt:lpstr>Arial</vt:lpstr>
      <vt:lpstr>Trebuchet MS</vt:lpstr>
      <vt:lpstr>Wingdings</vt:lpstr>
      <vt:lpstr>Wingdings 3</vt:lpstr>
      <vt:lpstr>Facet</vt:lpstr>
      <vt:lpstr>Welkom Havo 4.</vt:lpstr>
      <vt:lpstr>Agenda:</vt:lpstr>
      <vt:lpstr>PowerPoint-presentatie</vt:lpstr>
      <vt:lpstr>Maak opgaves 1.1 t/m 1.3</vt:lpstr>
      <vt:lpstr>PowerPoint-presentatie</vt:lpstr>
      <vt:lpstr>Marktvorm volkomen concurrentie/volledige mededingen (is hetzelfde 2 benamingen)</vt:lpstr>
      <vt:lpstr>Maak opgaves 1.4 t/m 1.6</vt:lpstr>
      <vt:lpstr>PowerPoint-presentatie</vt:lpstr>
      <vt:lpstr>PowerPoint-presentatie</vt:lpstr>
      <vt:lpstr>PowerPoint-presentatie</vt:lpstr>
      <vt:lpstr>elasticiteit</vt:lpstr>
      <vt:lpstr>Maak opgaves 1.7 en 1.8</vt:lpstr>
      <vt:lpstr>PowerPoint-presentatie</vt:lpstr>
      <vt:lpstr>PowerPoint-presentatie</vt:lpstr>
      <vt:lpstr>Het marktmechanisme.</vt:lpstr>
      <vt:lpstr>Ter introductie, maak opgaves 1.9 en 1.10, lees de bijbehorende tekst.</vt:lpstr>
      <vt:lpstr>PowerPoint-presentatie</vt:lpstr>
      <vt:lpstr>Van markt naar ondernemer.</vt:lpstr>
      <vt:lpstr>Wat bepaald hoeveel en of je aanbied. </vt:lpstr>
      <vt:lpstr>Lees de theorie op bladzijde 9 vanaf 1.4 van de markt naar ondernemer + de theorie op bladzijde 10: totale winst. Vat dit voor jezelf samen.</vt:lpstr>
      <vt:lpstr>Kosten/opbrengsten/winst.</vt:lpstr>
      <vt:lpstr>Maak 1.11</vt:lpstr>
      <vt:lpstr>PowerPoint-presentatie</vt:lpstr>
      <vt:lpstr>Maak 1.12</vt:lpstr>
      <vt:lpstr>PowerPoint-presentatie</vt:lpstr>
      <vt:lpstr>PowerPoint-presentatie</vt:lpstr>
      <vt:lpstr>PowerPoint-presentatie</vt:lpstr>
      <vt:lpstr>Wat bepaald hoeveel en of je aanbied. </vt:lpstr>
      <vt:lpstr>Kosten/opbrengsten/winst.</vt:lpstr>
      <vt:lpstr>Vandaag: 3 oefenopgaves.</vt:lpstr>
      <vt:lpstr>Maak 1.14 en 1.15</vt:lpstr>
      <vt:lpstr>PowerPoint-presentatie</vt:lpstr>
      <vt:lpstr>Maak 1.16</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25</cp:revision>
  <dcterms:created xsi:type="dcterms:W3CDTF">2017-08-27T09:00:36Z</dcterms:created>
  <dcterms:modified xsi:type="dcterms:W3CDTF">2018-04-21T07:34:15Z</dcterms:modified>
</cp:coreProperties>
</file>